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25"/>
  </p:notesMasterIdLst>
  <p:handoutMasterIdLst>
    <p:handoutMasterId r:id="rId26"/>
  </p:handoutMasterIdLst>
  <p:sldIdLst>
    <p:sldId id="259" r:id="rId3"/>
    <p:sldId id="390" r:id="rId4"/>
    <p:sldId id="427" r:id="rId5"/>
    <p:sldId id="392" r:id="rId6"/>
    <p:sldId id="421" r:id="rId7"/>
    <p:sldId id="424" r:id="rId8"/>
    <p:sldId id="364" r:id="rId9"/>
    <p:sldId id="429" r:id="rId10"/>
    <p:sldId id="430" r:id="rId11"/>
    <p:sldId id="431" r:id="rId12"/>
    <p:sldId id="366" r:id="rId13"/>
    <p:sldId id="444" r:id="rId14"/>
    <p:sldId id="448" r:id="rId15"/>
    <p:sldId id="435" r:id="rId16"/>
    <p:sldId id="436" r:id="rId17"/>
    <p:sldId id="308" r:id="rId18"/>
    <p:sldId id="442" r:id="rId19"/>
    <p:sldId id="439" r:id="rId20"/>
    <p:sldId id="449" r:id="rId21"/>
    <p:sldId id="382" r:id="rId22"/>
    <p:sldId id="441" r:id="rId23"/>
    <p:sldId id="277" r:id="rId2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79CC93D-E52E-4D84-901B-11D7331DD495}">
          <p14:sldIdLst>
            <p14:sldId id="259"/>
          </p14:sldIdLst>
        </p14:section>
        <p14:section name="Обзор и цели" id="{ABA716BF-3A5C-4ADB-94C9-CFEF84EBA240}">
          <p14:sldIdLst>
            <p14:sldId id="390"/>
            <p14:sldId id="427"/>
            <p14:sldId id="392"/>
            <p14:sldId id="421"/>
            <p14:sldId id="424"/>
            <p14:sldId id="364"/>
            <p14:sldId id="429"/>
            <p14:sldId id="430"/>
            <p14:sldId id="431"/>
            <p14:sldId id="366"/>
            <p14:sldId id="444"/>
            <p14:sldId id="448"/>
            <p14:sldId id="435"/>
            <p14:sldId id="436"/>
            <p14:sldId id="308"/>
            <p14:sldId id="442"/>
            <p14:sldId id="439"/>
            <p14:sldId id="449"/>
            <p14:sldId id="382"/>
            <p14:sldId id="441"/>
            <p14:sldId id="277"/>
          </p14:sldIdLst>
        </p14:section>
        <p14:section name="Раздел 1" id="{6D9936A3-3945-4757-BC8B-B5C252D8E036}">
          <p14:sldIdLst/>
        </p14:section>
        <p14:section name="Образцы слайдов для визуальных элементов" id="{BAB3A466-96C9-4230-9978-795378D75699}">
          <p14:sldIdLst/>
        </p14:section>
        <p14:section name="Пример" id="{8C0305C9-B152-4FBA-A789-FE1976D53990}">
          <p14:sldIdLst/>
        </p14:section>
        <p14:section name="Заключение и итог" id="{790CEF5B-569A-4C2F-BED5-750B08C0E5AD}">
          <p14:sldIdLst/>
        </p14:section>
        <p14:section name="Приложение" id="{3F78B471-41DA-46F2-A8E4-97E471896AB3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CCFFCC"/>
    <a:srgbClr val="CCECFF"/>
    <a:srgbClr val="FFFF99"/>
    <a:srgbClr val="CCFFFF"/>
    <a:srgbClr val="003300"/>
    <a:srgbClr val="009ED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35" autoAdjust="0"/>
    <p:restoredTop sz="83977" autoAdjust="0"/>
  </p:normalViewPr>
  <p:slideViewPr>
    <p:cSldViewPr snapToGrid="0">
      <p:cViewPr varScale="1">
        <p:scale>
          <a:sx n="92" d="100"/>
          <a:sy n="92" d="100"/>
        </p:scale>
        <p:origin x="-12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31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/>
              <a:t>Общее число проверок, проведенных  за 9 месяцев 2021 года</a:t>
            </a:r>
            <a:r>
              <a:rPr lang="ru-RU" b="1" baseline="0" dirty="0" smtClean="0"/>
              <a:t> </a:t>
            </a:r>
            <a:r>
              <a:rPr lang="ru-RU" dirty="0" smtClean="0"/>
              <a:t>-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1656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9784260016968261"/>
          <c:y val="3.745489560553801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102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7108565762304109"/>
          <c:w val="1"/>
          <c:h val="0.693262423834380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ngle"/>
              <a:contourClr>
                <a:srgbClr val="000000"/>
              </a:contourClr>
            </a:sp3d>
          </c:spPr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114300" prst="angle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DEC-4D65-9789-762527CBCB7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114300" prst="angle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EC-4D65-9789-762527CBCB7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114300" prst="angle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DEC-4D65-9789-762527CBCB7C}"/>
              </c:ext>
            </c:extLst>
          </c:dPt>
          <c:dPt>
            <c:idx val="3"/>
            <c:bubble3D val="0"/>
            <c:explosion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114300" prst="angle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DEC-4D65-9789-762527CBCB7C}"/>
              </c:ext>
            </c:extLst>
          </c:dPt>
          <c:dPt>
            <c:idx val="4"/>
            <c:bubble3D val="0"/>
            <c:explosion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114300" prst="angle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DEC-4D65-9789-762527CBCB7C}"/>
              </c:ext>
            </c:extLst>
          </c:dPt>
          <c:dLbls>
            <c:dLbl>
              <c:idx val="0"/>
              <c:layout>
                <c:manualLayout>
                  <c:x val="1.2789473470558302E-3"/>
                  <c:y val="-0.109374488497365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404862531069275E-2"/>
                  <c:y val="-4.3911588751144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5022884226849349E-2"/>
                  <c:y val="-7.6634485931557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7470248833581391E-3"/>
                  <c:y val="-0.11671505819517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5"/>
                <c:pt idx="0">
                  <c:v>Внеплановые проверки по   проверке предписания и по иным основаниям  - 7</c:v>
                </c:pt>
                <c:pt idx="1">
                  <c:v>Внеплановые проверки при лицензировании и регистрации -88</c:v>
                </c:pt>
                <c:pt idx="2">
                  <c:v>Плановые проверки - 79</c:v>
                </c:pt>
                <c:pt idx="3">
                  <c:v>Проверки по стройнадзору -7</c:v>
                </c:pt>
                <c:pt idx="4">
                  <c:v>Постоянный надзор - 1475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</c:v>
                </c:pt>
                <c:pt idx="1">
                  <c:v>88</c:v>
                </c:pt>
                <c:pt idx="2">
                  <c:v>79</c:v>
                </c:pt>
                <c:pt idx="3">
                  <c:v>7</c:v>
                </c:pt>
                <c:pt idx="4">
                  <c:v>1475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DEC-4D65-9789-762527CBCB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"/>
          <c:y val="0.18329305211686517"/>
          <c:w val="0.29705426619440811"/>
          <c:h val="0.78596739064718812"/>
        </c:manualLayout>
      </c:layout>
      <c:overlay val="0"/>
      <c:txPr>
        <a:bodyPr rot="0" vert="horz"/>
        <a:lstStyle/>
        <a:p>
          <a:pPr>
            <a:defRPr sz="1100" baseline="0"/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accent1">
          <a:shade val="95000"/>
          <a:satMod val="105000"/>
        </a:schemeClr>
      </a:solidFill>
      <a:beve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71121051025552E-2"/>
          <c:y val="4.2704778883492438E-2"/>
          <c:w val="0.54574353645887808"/>
          <c:h val="0.8037032150823297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noFill/>
            </a:ln>
            <a:effectLst>
              <a:innerShdw blurRad="609600" dist="520700" dir="14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65100" h="146050" prst="angle"/>
              <a:bevelB w="165100" prst="coolSlant"/>
              <a:contourClr>
                <a:srgbClr val="000000"/>
              </a:contourClr>
            </a:sp3d>
          </c:spPr>
          <c:explosion val="25"/>
          <c:dPt>
            <c:idx val="0"/>
            <c:bubble3D val="0"/>
            <c:explosion val="42"/>
            <c:spPr>
              <a:solidFill>
                <a:schemeClr val="accent1"/>
              </a:solidFill>
              <a:ln w="28575">
                <a:noFill/>
              </a:ln>
              <a:effectLst>
                <a:innerShdw blurRad="609600" dist="520700" dir="147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contourW="25400">
                <a:bevelT w="165100" h="146050" prst="angle"/>
                <a:bevelB w="165100" prst="coolSlant"/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41"/>
            <c:spPr>
              <a:solidFill>
                <a:schemeClr val="accent2"/>
              </a:solidFill>
              <a:ln w="28575">
                <a:noFill/>
              </a:ln>
              <a:effectLst>
                <a:innerShdw blurRad="609600" dist="520700" dir="147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contourW="25400">
                <a:bevelT w="165100" h="146050" prst="angle"/>
                <a:bevelB w="165100" prst="coolSlant"/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48"/>
            <c:spPr>
              <a:solidFill>
                <a:schemeClr val="accent3"/>
              </a:solidFill>
              <a:ln w="28575">
                <a:noFill/>
              </a:ln>
              <a:effectLst>
                <a:innerShdw blurRad="609600" dist="520700" dir="147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contourW="25400">
                <a:bevelT w="165100" h="146050" prst="angle"/>
                <a:bevelB w="165100" prst="coolSlant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8575">
                <a:noFill/>
              </a:ln>
              <a:effectLst>
                <a:innerShdw blurRad="609600" dist="520700" dir="147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contourW="25400">
                <a:bevelT w="165100" h="146050" prst="angle"/>
                <a:bevelB w="165100" prst="coolSlant"/>
                <a:contourClr>
                  <a:schemeClr val="lt1"/>
                </a:contourClr>
              </a:sp3d>
            </c:spPr>
          </c:dPt>
          <c:dPt>
            <c:idx val="4"/>
            <c:bubble3D val="0"/>
            <c:explosion val="30"/>
            <c:spPr>
              <a:solidFill>
                <a:schemeClr val="accent5"/>
              </a:solidFill>
              <a:ln w="28575">
                <a:noFill/>
              </a:ln>
              <a:effectLst>
                <a:innerShdw blurRad="609600" dist="520700" dir="147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contourW="25400">
                <a:bevelT w="165100" h="146050" prst="angle"/>
                <a:bevelB w="165100" prst="coolSlant"/>
                <a:contourClr>
                  <a:schemeClr val="lt1"/>
                </a:contourClr>
              </a:sp3d>
            </c:spPr>
          </c:dPt>
          <c:dPt>
            <c:idx val="7"/>
            <c:bubble3D val="0"/>
            <c:explosion val="34"/>
          </c:dPt>
          <c:dLbls>
            <c:dLbl>
              <c:idx val="0"/>
              <c:layout>
                <c:manualLayout>
                  <c:x val="3.3209155067069726E-3"/>
                  <c:y val="-0.123799524478103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495860031537089E-2"/>
                  <c:y val="-5.49686401001542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412627209451692E-3"/>
                  <c:y val="-3.4246325979714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4165385346355363E-2"/>
                  <c:y val="1.1312582539573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410541078793697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055252021946297"/>
                  <c:y val="-0.31453853295211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9834109823115433E-2"/>
                  <c:y val="-1.1977596799945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атомные станции - 49</c:v>
                </c:pt>
                <c:pt idx="1">
                  <c:v>исследовательские ядерные реакторы - 6</c:v>
                </c:pt>
                <c:pt idx="2">
                  <c:v>радиационно опасные объекты - 60</c:v>
                </c:pt>
                <c:pt idx="3">
                  <c:v>предприятия топливного цикла - 12</c:v>
                </c:pt>
                <c:pt idx="4">
                  <c:v>суда и иные плав средства с ЯР - 12</c:v>
                </c:pt>
                <c:pt idx="5">
                  <c:v>конструирование и изготовление оборудования - 13</c:v>
                </c:pt>
                <c:pt idx="6">
                  <c:v>сооружение (строительтство) объектов ИАЭ - 368</c:v>
                </c:pt>
                <c:pt idx="7">
                  <c:v>учет и контроль ЯМ.РВ, физическая защита ЯУ, РВиРАО - 36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49</c:v>
                </c:pt>
                <c:pt idx="1">
                  <c:v>6</c:v>
                </c:pt>
                <c:pt idx="2">
                  <c:v>60</c:v>
                </c:pt>
                <c:pt idx="3">
                  <c:v>12</c:v>
                </c:pt>
                <c:pt idx="4">
                  <c:v>12</c:v>
                </c:pt>
                <c:pt idx="5">
                  <c:v>13</c:v>
                </c:pt>
                <c:pt idx="6">
                  <c:v>368</c:v>
                </c:pt>
                <c:pt idx="7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  <a:sp3d/>
      </c:spPr>
    </c:plotArea>
    <c:legend>
      <c:legendPos val="r"/>
      <c:layout>
        <c:manualLayout>
          <c:xMode val="edge"/>
          <c:yMode val="edge"/>
          <c:x val="0.66303093186059814"/>
          <c:y val="2.1718807895143251E-2"/>
          <c:w val="0.32755906659206174"/>
          <c:h val="0.949104829148587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680403424708734E-2"/>
          <c:y val="0.23601516493630334"/>
          <c:w val="0.61448592432819105"/>
          <c:h val="0.7146728141317630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Проведено проверок, всего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9 м 2019 г</c:v>
                </c:pt>
                <c:pt idx="1">
                  <c:v>9 м 2020 г</c:v>
                </c:pt>
                <c:pt idx="2">
                  <c:v>9 м 2021 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1398</c:v>
                </c:pt>
                <c:pt idx="1">
                  <c:v>1256</c:v>
                </c:pt>
                <c:pt idx="2">
                  <c:v>1656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Выявлено нарушений при строительстве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Лист1!$A$2:$A$5</c:f>
              <c:strCache>
                <c:ptCount val="3"/>
                <c:pt idx="0">
                  <c:v>9 м 2019 г</c:v>
                </c:pt>
                <c:pt idx="1">
                  <c:v>9 м 2020 г</c:v>
                </c:pt>
                <c:pt idx="2">
                  <c:v>9 м 2021 г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264</c:v>
                </c:pt>
                <c:pt idx="1">
                  <c:v>68</c:v>
                </c:pt>
                <c:pt idx="2">
                  <c:v>368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Выявлено нарушений, всего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9 м 2019 г</c:v>
                </c:pt>
                <c:pt idx="1">
                  <c:v>9 м 2020 г</c:v>
                </c:pt>
                <c:pt idx="2">
                  <c:v>9 м 2021 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467</c:v>
                </c:pt>
                <c:pt idx="1">
                  <c:v>225</c:v>
                </c:pt>
                <c:pt idx="2">
                  <c:v>755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041920"/>
        <c:axId val="24233472"/>
        <c:axId val="0"/>
      </c:bar3DChart>
      <c:catAx>
        <c:axId val="23041920"/>
        <c:scaling>
          <c:orientation val="minMax"/>
        </c:scaling>
        <c:delete val="0"/>
        <c:axPos val="b"/>
        <c:majorTickMark val="out"/>
        <c:minorTickMark val="none"/>
        <c:tickLblPos val="nextTo"/>
        <c:crossAx val="24233472"/>
        <c:crosses val="autoZero"/>
        <c:auto val="0"/>
        <c:lblAlgn val="ctr"/>
        <c:lblOffset val="100"/>
        <c:noMultiLvlLbl val="0"/>
      </c:catAx>
      <c:valAx>
        <c:axId val="24233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041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708326446113035"/>
          <c:y val="2.6130878673254369E-2"/>
          <c:w val="0.28076589051081041"/>
          <c:h val="0.9691398308690081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штрафов на юридических лиц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9 м 2019 г</c:v>
                </c:pt>
                <c:pt idx="1">
                  <c:v>9 м 2020 г</c:v>
                </c:pt>
                <c:pt idx="2">
                  <c:v>9 м 2021 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2850</c:v>
                </c:pt>
                <c:pt idx="1">
                  <c:v>790</c:v>
                </c:pt>
                <c:pt idx="2">
                  <c:v>3910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Сумма штрафов на должностных лиц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9 м 2019 г</c:v>
                </c:pt>
                <c:pt idx="1">
                  <c:v>9 м 2020 г</c:v>
                </c:pt>
                <c:pt idx="2">
                  <c:v>9 м 2021 г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174</c:v>
                </c:pt>
                <c:pt idx="1">
                  <c:v>400</c:v>
                </c:pt>
                <c:pt idx="2">
                  <c:v>250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Предупреждено должностных лиц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9 м 2019 г</c:v>
                </c:pt>
                <c:pt idx="1">
                  <c:v>9 м 2020 г</c:v>
                </c:pt>
                <c:pt idx="2">
                  <c:v>9 м 2021 г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13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920576"/>
        <c:axId val="23344256"/>
        <c:axId val="0"/>
      </c:bar3DChart>
      <c:catAx>
        <c:axId val="22920576"/>
        <c:scaling>
          <c:orientation val="minMax"/>
        </c:scaling>
        <c:delete val="1"/>
        <c:axPos val="b"/>
        <c:majorGridlines/>
        <c:numFmt formatCode="General" sourceLinked="1"/>
        <c:majorTickMark val="none"/>
        <c:minorTickMark val="none"/>
        <c:tickLblPos val="nextTo"/>
        <c:crossAx val="23344256"/>
        <c:crosses val="autoZero"/>
        <c:auto val="1"/>
        <c:lblAlgn val="ctr"/>
        <c:lblOffset val="100"/>
        <c:noMultiLvlLbl val="0"/>
      </c:catAx>
      <c:valAx>
        <c:axId val="23344256"/>
        <c:scaling>
          <c:orientation val="minMax"/>
        </c:scaling>
        <c:delete val="0"/>
        <c:axPos val="r"/>
        <c:majorGridlines/>
        <c:numFmt formatCode="General" sourceLinked="1"/>
        <c:majorTickMark val="none"/>
        <c:minorTickMark val="none"/>
        <c:tickLblPos val="nextTo"/>
        <c:crossAx val="22920576"/>
        <c:crosses val="max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40"/>
      <c:rAngAx val="1"/>
    </c:view3D>
    <c:floor>
      <c:thickness val="0"/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0093747324470795E-2"/>
          <c:y val="3.3106554103792908E-2"/>
          <c:w val="0.90762409144661071"/>
          <c:h val="0.8021497258832480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Лицензии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28575"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6.1524171732856577E-2"/>
                  <c:y val="-3.09419811054132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9473366008428001E-2"/>
                  <c:y val="-1.8565188663247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1816725446193007E-2"/>
                  <c:y val="1.6739943284991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3"/>
                <c:pt idx="0">
                  <c:v>9 м 2019</c:v>
                </c:pt>
                <c:pt idx="1">
                  <c:v>9 м 2020</c:v>
                </c:pt>
                <c:pt idx="2">
                  <c:v>9 м 2021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110</c:v>
                </c:pt>
                <c:pt idx="1">
                  <c:v>91</c:v>
                </c:pt>
                <c:pt idx="2">
                  <c:v>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Регистрация организаций 4-5 категории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28575"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Лист1!$A$2:$A$5</c:f>
              <c:strCache>
                <c:ptCount val="3"/>
                <c:pt idx="0">
                  <c:v>9 м 2019</c:v>
                </c:pt>
                <c:pt idx="1">
                  <c:v>9 м 2020</c:v>
                </c:pt>
                <c:pt idx="2">
                  <c:v>9 м 2021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19</c:v>
                </c:pt>
                <c:pt idx="1">
                  <c:v>13</c:v>
                </c:pt>
                <c:pt idx="2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Разрешения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28575"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4.9219337386285263E-2"/>
                  <c:y val="-3.09419811054132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9473366008428001E-2"/>
                  <c:y val="9.2825943316239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767658890614221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3"/>
                <c:pt idx="0">
                  <c:v>9 м 2019</c:v>
                </c:pt>
                <c:pt idx="1">
                  <c:v>9 м 2020</c:v>
                </c:pt>
                <c:pt idx="2">
                  <c:v>9 м 2021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600</c:v>
                </c:pt>
                <c:pt idx="1">
                  <c:v>446</c:v>
                </c:pt>
                <c:pt idx="2">
                  <c:v>556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ПДВ ДС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28575"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4.1016114488571037E-2"/>
                  <c:y val="-2.475358488433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511772593742813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914503039713935E-2"/>
                  <c:y val="3.09419811054132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9 м 2019</c:v>
                </c:pt>
                <c:pt idx="1">
                  <c:v>9 м 2020</c:v>
                </c:pt>
                <c:pt idx="2">
                  <c:v>9 м 2021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156"/>
        <c:shape val="cylinder"/>
        <c:axId val="93682304"/>
        <c:axId val="93691264"/>
        <c:axId val="93704192"/>
      </c:bar3DChart>
      <c:catAx>
        <c:axId val="9368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691264"/>
        <c:crosses val="autoZero"/>
        <c:auto val="1"/>
        <c:lblAlgn val="ctr"/>
        <c:lblOffset val="100"/>
        <c:noMultiLvlLbl val="0"/>
      </c:catAx>
      <c:valAx>
        <c:axId val="9369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682304"/>
        <c:crosses val="autoZero"/>
        <c:crossBetween val="between"/>
        <c:majorUnit val="100"/>
        <c:minorUnit val="50"/>
      </c:valAx>
      <c:serAx>
        <c:axId val="93704192"/>
        <c:scaling>
          <c:orientation val="minMax"/>
        </c:scaling>
        <c:delete val="0"/>
        <c:axPos val="b"/>
        <c:majorTickMark val="out"/>
        <c:minorTickMark val="none"/>
        <c:tickLblPos val="nextTo"/>
        <c:crossAx val="93691264"/>
        <c:crosses val="autoZero"/>
      </c:ser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0.87427</cdr:x>
      <cdr:y>0.08808</cdr:y>
    </cdr:from>
    <cdr:to>
      <cdr:x>1</cdr:x>
      <cdr:y>0.34205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22876" y="31711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0.87427</cdr:x>
      <cdr:y>0.08808</cdr:y>
    </cdr:from>
    <cdr:to>
      <cdr:x>1</cdr:x>
      <cdr:y>0.34205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22876" y="31711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83FDC75-7F73-4A4A-A77C-09AADF00E0EA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59226BF-1F13-42D3-80DC-373E7ADD1E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078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8AEF76B-3757-4A0B-AF93-28494465C1DD}" type="datetimeFigureOut">
              <a:pPr/>
              <a:t>26.11.2021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5693FD4-8F83-4EF7-AC3F-0DC0388986B0}" type="slidenum"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310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endParaRPr lang="ru-RU" dirty="0" smtClean="0"/>
          </a:p>
          <a:p>
            <a:pPr lvl="0"/>
            <a:r>
              <a:rPr lang="ru-RU" sz="1200" b="1" dirty="0" smtClean="0"/>
              <a:t>Разделы</a:t>
            </a:r>
            <a:endParaRPr lang="ru-RU" sz="1200" b="0" dirty="0" smtClean="0"/>
          </a:p>
          <a:p>
            <a:pPr lvl="0"/>
            <a:r>
              <a:rPr lang="ru-RU" sz="1200" b="0" dirty="0" smtClean="0"/>
              <a:t>Для добавления разделов щелкните слайд правой кнопкой мыши.</a:t>
            </a:r>
            <a:r>
              <a:rPr lang="ru-RU" sz="1200" b="0" baseline="0" dirty="0" smtClean="0"/>
              <a:t> Разделы позволяют упорядочить слайды и организовать совместную работу нескольких авторов.</a:t>
            </a:r>
            <a:endParaRPr lang="ru-RU" sz="1200" b="0" dirty="0" smtClean="0"/>
          </a:p>
          <a:p>
            <a:pPr lvl="0"/>
            <a:endParaRPr lang="ru-RU" sz="1200" b="1" dirty="0" smtClean="0"/>
          </a:p>
          <a:p>
            <a:pPr lvl="0"/>
            <a:r>
              <a:rPr lang="ru-RU" sz="1200" b="1" dirty="0" smtClean="0"/>
              <a:t>Заметки</a:t>
            </a:r>
          </a:p>
          <a:p>
            <a:pPr lvl="0"/>
            <a:r>
              <a:rPr lang="ru-RU" sz="1200" dirty="0" smtClean="0"/>
              <a:t>Используйте раздел заметок для размещения заметок докладчика или дополнительных сведений для аудитории.</a:t>
            </a:r>
            <a:r>
              <a:rPr lang="ru-RU" sz="1200" baseline="0" dirty="0" smtClean="0"/>
              <a:t> Во время воспроизведения презентации эти заметки отображаются в представлении презентации. </a:t>
            </a:r>
          </a:p>
          <a:p>
            <a:pPr lvl="0">
              <a:buFontTx/>
              <a:buNone/>
            </a:pPr>
            <a:r>
              <a:rPr lang="ru-RU" sz="1200" dirty="0"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lvl="0"/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Сочетаемые цвета </a:t>
            </a:r>
          </a:p>
          <a:p>
            <a:pPr lvl="0">
              <a:buFontTx/>
              <a:buNone/>
            </a:pPr>
            <a:r>
              <a:rPr lang="ru-RU" sz="1200" dirty="0" smtClean="0"/>
              <a:t>Обратите особое внимание на графики, диаграммы и надписи.</a:t>
            </a:r>
            <a:r>
              <a:rPr lang="ru-RU" sz="1200" baseline="0" dirty="0" smtClean="0"/>
              <a:t> </a:t>
            </a:r>
            <a:endParaRPr lang="ru-RU" sz="1200" dirty="0" smtClean="0"/>
          </a:p>
          <a:p>
            <a:pPr lvl="0"/>
            <a:r>
              <a:rPr lang="ru-RU" sz="1200" dirty="0" smtClean="0"/>
              <a:t>Учтите, что печать будет выполняться в черно-белом режиме или в оттенках серого. Выполните пробную печать, чтобы убедиться в сохранении разницы между цветами при печати в черно-белом режиме или в оттенках серого.</a:t>
            </a:r>
          </a:p>
          <a:p>
            <a:pPr lvl="0">
              <a:buFontTx/>
              <a:buNone/>
            </a:pPr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Диаграммы, таблицы и графики</a:t>
            </a:r>
          </a:p>
          <a:p>
            <a:pPr lvl="0"/>
            <a:r>
              <a:rPr lang="ru-RU" sz="1200" dirty="0"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lvl="0"/>
            <a:r>
              <a:rPr lang="ru-RU" sz="1200" dirty="0" smtClean="0"/>
              <a:t>Снабдите все диаграммы и таблицы подписями.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793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dirty="0" smtClean="0"/>
              <a:t>Microsoft </a:t>
            </a:r>
            <a:r>
              <a:rPr lang="ru-RU" b="1" dirty="0" smtClean="0"/>
              <a:t>Инженерное мастерство</a:t>
            </a:r>
            <a:endParaRPr lang="ru-RU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dirty="0" smtClean="0"/>
              <a:t>Конфиденциальная информация Майкрософт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ru-RU" smtClean="0"/>
              <a:pPr/>
              <a:t>22</a:t>
            </a:fld>
            <a:endParaRPr lang="ru-RU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488950"/>
            <a:ext cx="4962525" cy="3722688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87" y="4483601"/>
            <a:ext cx="6206573" cy="4944672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80400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latinLnBrk="0">
              <a:defRPr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ru-RU" sz="2000" baseline="0"/>
            </a:lvl1pPr>
          </a:lstStyle>
          <a:p>
            <a:r>
              <a:rPr lang="ru-RU" dirty="0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latinLnBrk="0">
              <a:defRPr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ru-RU" sz="1800"/>
            </a:lvl1pPr>
          </a:lstStyle>
          <a:p>
            <a:r>
              <a:rPr lang="ru-RU" dirty="0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latinLnBrk="0">
              <a:defRPr lang="ru-RU" sz="3200">
                <a:latin typeface="+mn-lt"/>
              </a:defRPr>
            </a:lvl1pPr>
            <a:lvl2pPr latinLnBrk="0">
              <a:defRPr lang="ru-RU" sz="2800">
                <a:latin typeface="+mn-lt"/>
              </a:defRPr>
            </a:lvl2pPr>
            <a:lvl3pPr latinLnBrk="0">
              <a:defRPr lang="ru-RU" sz="2400">
                <a:latin typeface="+mn-lt"/>
              </a:defRPr>
            </a:lvl3pPr>
            <a:lvl4pPr latinLnBrk="0">
              <a:defRPr lang="ru-RU" sz="2400">
                <a:latin typeface="+mn-lt"/>
              </a:defRPr>
            </a:lvl4pPr>
            <a:lvl5pPr latinLnBrk="0">
              <a:defRPr lang="ru-RU" sz="24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lang="ru-R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6.jpeg"/><Relationship Id="rId4" Type="http://schemas.openxmlformats.org/officeDocument/2006/relationships/hyperlink" Target="mailto:sevkav@gosnadzor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331640" y="1556792"/>
            <a:ext cx="7674650" cy="1699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000" b="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ru-RU" alt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Об итогах работы  Северо-Европейского </a:t>
            </a:r>
            <a:r>
              <a:rPr lang="ru-RU" altLang="ru-RU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МТУ по надзору за ЯРБ Ростехнадзора </a:t>
            </a:r>
          </a:p>
          <a:p>
            <a:pPr algn="ctr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ru-RU" altLang="ru-RU" sz="22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за </a:t>
            </a:r>
            <a:r>
              <a:rPr lang="ru-RU" alt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9 месяцев 2021 года</a:t>
            </a:r>
            <a:endParaRPr lang="ru-RU" altLang="ru-RU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3" y="4653137"/>
            <a:ext cx="53640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Перевощиков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Сергей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Георгиевич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Руководитель Северо-Европейского межрегионального территориального  управления по надзору за ядерной и радиационной безопасностью Ростехнадзора</a:t>
            </a:r>
            <a:endParaRPr lang="ru-RU" sz="1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182" y="-51299"/>
            <a:ext cx="1641059" cy="1752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185999"/>
            <a:ext cx="590465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kumimoji="1" lang="ru-RU" sz="1400" b="1" dirty="0">
                <a:solidFill>
                  <a:srgbClr val="9BBB59">
                    <a:lumMod val="50000"/>
                  </a:srgbClr>
                </a:solidFill>
                <a:ea typeface="ＭＳ Ｐゴシック" charset="-128"/>
                <a:cs typeface="Arial" pitchFamily="34" charset="0"/>
              </a:rPr>
              <a:t>ФЕДЕРАЛЬНАЯ </a:t>
            </a:r>
            <a:r>
              <a:rPr kumimoji="1" lang="ru-RU" sz="1400" b="1" cap="all" dirty="0">
                <a:solidFill>
                  <a:srgbClr val="9BBB59">
                    <a:lumMod val="50000"/>
                  </a:srgbClr>
                </a:solidFill>
                <a:ea typeface="ＭＳ Ｐゴシック" charset="-128"/>
                <a:cs typeface="Arial" pitchFamily="34" charset="0"/>
              </a:rPr>
              <a:t>СЛУЖБА по экологическому,  технологическому и атомному </a:t>
            </a:r>
            <a:r>
              <a:rPr kumimoji="1" lang="ru-RU" sz="1400" b="1" cap="all" dirty="0" smtClean="0">
                <a:solidFill>
                  <a:srgbClr val="9BBB59">
                    <a:lumMod val="50000"/>
                  </a:srgbClr>
                </a:solidFill>
                <a:ea typeface="ＭＳ Ｐゴシック" charset="-128"/>
                <a:cs typeface="Arial" pitchFamily="34" charset="0"/>
              </a:rPr>
              <a:t>надзору</a:t>
            </a:r>
          </a:p>
          <a:p>
            <a:pPr lvl="0" algn="ctr">
              <a:lnSpc>
                <a:spcPct val="90000"/>
              </a:lnSpc>
              <a:defRPr/>
            </a:pPr>
            <a:r>
              <a:rPr kumimoji="1" lang="ru-RU" sz="1400" b="1" cap="all" dirty="0" smtClean="0">
                <a:solidFill>
                  <a:srgbClr val="9BBB59">
                    <a:lumMod val="50000"/>
                  </a:srgbClr>
                </a:solidFill>
                <a:ea typeface="ＭＳ Ｐゴシック" charset="-128"/>
                <a:cs typeface="Arial" pitchFamily="34" charset="0"/>
              </a:rPr>
              <a:t>Северо-Европейское межрегиональное территориальное управление по надзору за ядерной и радиационной безопасностью</a:t>
            </a:r>
            <a:endParaRPr kumimoji="1" lang="ru-RU" sz="1400" b="1" cap="all" dirty="0">
              <a:solidFill>
                <a:srgbClr val="9BBB59">
                  <a:lumMod val="50000"/>
                </a:srgbClr>
              </a:solidFill>
              <a:ea typeface="ＭＳ Ｐゴシック" charset="-128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34271" y="6202596"/>
            <a:ext cx="2129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latin typeface="Monotype Corsiva" panose="03010101010201010101" pitchFamily="66" charset="0"/>
              </a:rPr>
              <a:t>Санкт-Петербург </a:t>
            </a:r>
          </a:p>
          <a:p>
            <a:pPr algn="ctr"/>
            <a:r>
              <a:rPr lang="ru-RU" altLang="ru-RU" smtClean="0">
                <a:latin typeface="Monotype Corsiva" panose="03010101010201010101" pitchFamily="66" charset="0"/>
              </a:rPr>
              <a:t>2021</a:t>
            </a:r>
            <a:endParaRPr lang="ru-RU" altLang="ru-RU" dirty="0">
              <a:latin typeface="Monotype Corsiva" panose="03010101010201010101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368062" cy="365125"/>
          </a:xfrm>
        </p:spPr>
        <p:txBody>
          <a:bodyPr/>
          <a:lstStyle/>
          <a:p>
            <a:fld id="{33D6E5A2-EC83-451F-A719-9AC1370DD5CF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0936" y="197347"/>
            <a:ext cx="8081227" cy="59093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/>
              <a:t>    	По </a:t>
            </a:r>
            <a:r>
              <a:rPr lang="ru-RU" b="1" dirty="0"/>
              <a:t>итогам проведённых </a:t>
            </a:r>
            <a:r>
              <a:rPr lang="ru-RU" b="1" dirty="0" smtClean="0"/>
              <a:t>проверок и </a:t>
            </a:r>
            <a:r>
              <a:rPr lang="ru-RU" b="1" dirty="0"/>
              <a:t>иных мероприятий по контролю за соблюдением требований </a:t>
            </a:r>
            <a:r>
              <a:rPr lang="ru-RU" b="1" dirty="0" err="1"/>
              <a:t>ФНиП</a:t>
            </a:r>
            <a:r>
              <a:rPr lang="ru-RU" b="1" dirty="0"/>
              <a:t> в области использования атомной энергии и условий действия лицензий за </a:t>
            </a:r>
            <a:r>
              <a:rPr lang="ru-RU" b="1" dirty="0" smtClean="0"/>
              <a:t>9 месяцев 2021 года </a:t>
            </a:r>
            <a:r>
              <a:rPr lang="ru-RU" b="1" dirty="0"/>
              <a:t>по фактам выявленных нарушений </a:t>
            </a:r>
            <a:r>
              <a:rPr lang="ru-RU" b="1" dirty="0" smtClean="0"/>
              <a:t>составлены протоколы </a:t>
            </a:r>
            <a:r>
              <a:rPr lang="ru-RU" b="1" dirty="0"/>
              <a:t>о выявленных нарушениях </a:t>
            </a:r>
            <a:r>
              <a:rPr lang="ru-RU" b="1" dirty="0" err="1"/>
              <a:t>ФНиП</a:t>
            </a:r>
            <a:r>
              <a:rPr lang="ru-RU" b="1" dirty="0"/>
              <a:t> в области использования атомной энергии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/>
              <a:t>   	По </a:t>
            </a:r>
            <a:r>
              <a:rPr lang="ru-RU" b="1" dirty="0"/>
              <a:t>результатам рассмотрения протоколов уполномоченными должностными лицами вынесены </a:t>
            </a:r>
            <a:r>
              <a:rPr lang="ru-RU" b="1" dirty="0" smtClean="0"/>
              <a:t>постановления</a:t>
            </a:r>
            <a:r>
              <a:rPr lang="ru-RU" b="1" dirty="0"/>
              <a:t>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</a:rPr>
              <a:t>О наложении </a:t>
            </a:r>
            <a:r>
              <a:rPr lang="ru-RU" b="1" dirty="0" smtClean="0">
                <a:solidFill>
                  <a:srgbClr val="FF0000"/>
                </a:solidFill>
              </a:rPr>
              <a:t>30 административных штрафов:</a:t>
            </a:r>
            <a:endParaRPr lang="ru-RU" b="1" dirty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/>
              <a:t>На юридических лиц –  </a:t>
            </a:r>
            <a:r>
              <a:rPr lang="ru-RU" b="1" dirty="0" smtClean="0"/>
              <a:t>19 на общую сумму 3910 </a:t>
            </a:r>
            <a:r>
              <a:rPr lang="ru-RU" b="1" dirty="0" err="1" smtClean="0"/>
              <a:t>тыс.руб</a:t>
            </a:r>
            <a:r>
              <a:rPr lang="ru-RU" b="1" dirty="0" smtClean="0"/>
              <a:t>. ( за 9 месяцев 2020 года  </a:t>
            </a:r>
            <a:r>
              <a:rPr lang="ru-RU" b="1" dirty="0"/>
              <a:t>- </a:t>
            </a:r>
            <a:r>
              <a:rPr lang="ru-RU" b="1" dirty="0" smtClean="0"/>
              <a:t>5 </a:t>
            </a:r>
            <a:r>
              <a:rPr lang="ru-RU" b="1" dirty="0"/>
              <a:t>на общую сумму </a:t>
            </a:r>
            <a:r>
              <a:rPr lang="ru-RU" b="1" dirty="0" smtClean="0"/>
              <a:t>790 </a:t>
            </a:r>
            <a:r>
              <a:rPr lang="ru-RU" b="1" dirty="0" err="1"/>
              <a:t>тыс.руб</a:t>
            </a:r>
            <a:r>
              <a:rPr lang="ru-RU" b="1" dirty="0"/>
              <a:t>. ),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/>
              <a:t>На должностных (физических) лиц  – </a:t>
            </a:r>
            <a:r>
              <a:rPr lang="ru-RU" b="1" dirty="0" smtClean="0"/>
              <a:t>11 </a:t>
            </a:r>
            <a:r>
              <a:rPr lang="ru-RU" b="1" dirty="0"/>
              <a:t>на общую сумму </a:t>
            </a:r>
            <a:r>
              <a:rPr lang="ru-RU" b="1" dirty="0" smtClean="0"/>
              <a:t>250 </a:t>
            </a:r>
            <a:r>
              <a:rPr lang="ru-RU" b="1" dirty="0" err="1"/>
              <a:t>тыс.руб</a:t>
            </a:r>
            <a:r>
              <a:rPr lang="ru-RU" b="1" dirty="0"/>
              <a:t>. </a:t>
            </a:r>
            <a:r>
              <a:rPr lang="ru-RU" b="1" dirty="0" smtClean="0"/>
              <a:t>(за 9 месяцев 2020 года </a:t>
            </a:r>
            <a:r>
              <a:rPr lang="ru-RU" b="1" dirty="0"/>
              <a:t>- </a:t>
            </a:r>
            <a:r>
              <a:rPr lang="ru-RU" b="1" dirty="0" smtClean="0"/>
              <a:t>19, </a:t>
            </a:r>
            <a:r>
              <a:rPr lang="ru-RU" b="1" dirty="0"/>
              <a:t>на общую сумму   </a:t>
            </a:r>
            <a:r>
              <a:rPr lang="ru-RU" b="1" dirty="0" smtClean="0"/>
              <a:t>400 </a:t>
            </a:r>
            <a:r>
              <a:rPr lang="ru-RU" b="1" dirty="0"/>
              <a:t>тыс. руб.),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О </a:t>
            </a:r>
            <a:r>
              <a:rPr lang="ru-RU" b="1" dirty="0">
                <a:solidFill>
                  <a:srgbClr val="FF0000"/>
                </a:solidFill>
              </a:rPr>
              <a:t>вынесении </a:t>
            </a:r>
            <a:r>
              <a:rPr lang="ru-RU" b="1" dirty="0" smtClean="0">
                <a:solidFill>
                  <a:srgbClr val="FF0000"/>
                </a:solidFill>
              </a:rPr>
              <a:t>3 </a:t>
            </a:r>
            <a:r>
              <a:rPr lang="ru-RU" b="1" dirty="0">
                <a:solidFill>
                  <a:srgbClr val="FF0000"/>
                </a:solidFill>
              </a:rPr>
              <a:t>предупреждений</a:t>
            </a:r>
            <a:r>
              <a:rPr lang="ru-RU" b="1" dirty="0" smtClean="0"/>
              <a:t>.</a:t>
            </a:r>
          </a:p>
          <a:p>
            <a:pPr indent="803275" algn="just">
              <a:lnSpc>
                <a:spcPct val="15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Сравнительные показатели представлены на следующем слайде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483856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87208" cy="490240"/>
          </a:xfrm>
        </p:spPr>
        <p:txBody>
          <a:bodyPr>
            <a:noAutofit/>
          </a:bodyPr>
          <a:lstStyle/>
          <a:p>
            <a:pPr algn="ctr"/>
            <a:r>
              <a:rPr lang="ru-RU" sz="1740" b="1" dirty="0" smtClean="0">
                <a:latin typeface="Times New Roman" pitchFamily="18" charset="0"/>
                <a:cs typeface="Times New Roman" pitchFamily="18" charset="0"/>
              </a:rPr>
              <a:t>СРАВНИТЕЛЬНЫЕ ПОКАЗАТЕЛИ АДМИНИСТРАТИВНЫХ МЕР </a:t>
            </a:r>
            <a:br>
              <a:rPr lang="ru-RU" sz="174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40" b="1" dirty="0" smtClean="0">
                <a:latin typeface="Times New Roman" pitchFamily="18" charset="0"/>
                <a:cs typeface="Times New Roman" pitchFamily="18" charset="0"/>
              </a:rPr>
              <a:t>за 9 месяцев 2019 года - 9 месяцев 2021 года</a:t>
            </a:r>
            <a:endParaRPr lang="ru-RU" sz="174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308095"/>
              </p:ext>
            </p:extLst>
          </p:nvPr>
        </p:nvGraphicFramePr>
        <p:xfrm>
          <a:off x="827584" y="4553662"/>
          <a:ext cx="6077585" cy="1975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8920"/>
                <a:gridCol w="1519555"/>
                <a:gridCol w="1519555"/>
                <a:gridCol w="1519555"/>
              </a:tblGrid>
              <a:tr h="6035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Административные</a:t>
                      </a:r>
                      <a:r>
                        <a:rPr lang="ru-RU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меры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9 м 2019 г.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9 м 2020  г.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9 м 2021 г.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Оштрафовано юридических лиц/ сумма штрафов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16/2850</a:t>
                      </a:r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5/790</a:t>
                      </a:r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19/3910</a:t>
                      </a:r>
                      <a:endParaRPr lang="ru-RU" dirty="0"/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Оштрафовано должностных  лиц/сумма штрафов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8/174</a:t>
                      </a:r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19/400</a:t>
                      </a:r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11/250</a:t>
                      </a:r>
                      <a:endParaRPr lang="ru-RU" dirty="0"/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Предупреждено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7452320" y="6465013"/>
            <a:ext cx="144016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ru-RU" sz="2000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6959896"/>
              </p:ext>
            </p:extLst>
          </p:nvPr>
        </p:nvGraphicFramePr>
        <p:xfrm>
          <a:off x="1043608" y="980728"/>
          <a:ext cx="727280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796" y="116632"/>
            <a:ext cx="5364163" cy="39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796" y="108610"/>
            <a:ext cx="5364163" cy="39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5419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74172" y="353291"/>
            <a:ext cx="738793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/>
              <a:t>	</a:t>
            </a:r>
            <a:r>
              <a:rPr lang="ru-RU" sz="2200" b="1" dirty="0" smtClean="0"/>
              <a:t>В </a:t>
            </a:r>
            <a:r>
              <a:rPr lang="ru-RU" sz="2200" b="1" dirty="0"/>
              <a:t>отчетный период отделами  Управления осуществлялось систематическое наблюдение за соблюдением обязательных </a:t>
            </a:r>
            <a:r>
              <a:rPr lang="ru-RU" sz="2200" b="1" dirty="0" smtClean="0"/>
              <a:t>требований. По результатам систематического наблюдения:</a:t>
            </a:r>
            <a:endParaRPr lang="ru-RU" sz="2200" b="1" dirty="0"/>
          </a:p>
          <a:p>
            <a:pPr algn="just"/>
            <a:r>
              <a:rPr lang="ru-RU" sz="2200" b="1" dirty="0"/>
              <a:t>-	</a:t>
            </a:r>
            <a:r>
              <a:rPr lang="ru-RU" sz="2200" b="1" dirty="0" smtClean="0"/>
              <a:t>направлено 52 предостережения </a:t>
            </a:r>
            <a:r>
              <a:rPr lang="ru-RU" sz="2200" b="1" dirty="0"/>
              <a:t>о недопустимости нарушения </a:t>
            </a:r>
            <a:r>
              <a:rPr lang="ru-RU" sz="2200" b="1" dirty="0" smtClean="0"/>
              <a:t>обязательных требований ФНП и УДЛ;</a:t>
            </a:r>
            <a:endParaRPr lang="ru-RU" sz="2200" b="1" dirty="0"/>
          </a:p>
          <a:p>
            <a:pPr marL="342900" indent="-342900" algn="just">
              <a:buFontTx/>
              <a:buChar char="-"/>
            </a:pPr>
            <a:r>
              <a:rPr lang="ru-RU" sz="2200" b="1" dirty="0"/>
              <a:t>за нарушения лицензиатами условий действия выданных лицензий и невыполнение предписаний </a:t>
            </a:r>
            <a:r>
              <a:rPr lang="ru-RU" sz="2200" b="1" dirty="0" smtClean="0"/>
              <a:t>приостановлено действие 12 лицензий; </a:t>
            </a:r>
          </a:p>
          <a:p>
            <a:pPr marL="342900" indent="-342900" algn="just">
              <a:buFontTx/>
              <a:buChar char="-"/>
            </a:pPr>
            <a:r>
              <a:rPr lang="ru-RU" sz="2200" b="1" dirty="0" smtClean="0"/>
              <a:t>и </a:t>
            </a:r>
            <a:r>
              <a:rPr lang="ru-RU" sz="2200" b="1" dirty="0"/>
              <a:t>в </a:t>
            </a:r>
            <a:r>
              <a:rPr lang="ru-RU" sz="2200" b="1" dirty="0" smtClean="0"/>
              <a:t>дальнейшем аннулировано </a:t>
            </a:r>
            <a:r>
              <a:rPr lang="ru-RU" sz="2200" b="1" dirty="0"/>
              <a:t>действие </a:t>
            </a:r>
            <a:r>
              <a:rPr lang="ru-RU" sz="2200" b="1" dirty="0" smtClean="0"/>
              <a:t>10 лицензий.</a:t>
            </a:r>
            <a:endParaRPr lang="ru-RU" sz="2200" b="1" dirty="0"/>
          </a:p>
          <a:p>
            <a:pPr algn="just"/>
            <a:r>
              <a:rPr lang="ru-RU" sz="2200" b="1" dirty="0" smtClean="0"/>
              <a:t>	</a:t>
            </a:r>
          </a:p>
          <a:p>
            <a:pPr algn="just"/>
            <a:r>
              <a:rPr lang="ru-RU" sz="2200" b="1" dirty="0" smtClean="0"/>
              <a:t>	</a:t>
            </a:r>
            <a:endParaRPr lang="ru-RU" sz="2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73" y="4499263"/>
            <a:ext cx="2664422" cy="196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91" y="4522690"/>
            <a:ext cx="3293918" cy="184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181144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1271" y="345685"/>
            <a:ext cx="78659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Также </a:t>
            </a:r>
            <a:r>
              <a:rPr lang="ru-RU" b="1" dirty="0"/>
              <a:t>по результатам анализа полученных от поднадзорных предприятий сведений о результатах деятельности за прошедший год и в связи с внесением Федеральным органом исполнительной власти, осуществляющим государственную регистрацию юридических лиц, сведений в Единый государственный реестр юридических лиц о прекращении деятельности юридического лица оформлено </a:t>
            </a:r>
            <a:r>
              <a:rPr lang="ru-RU" b="1" dirty="0" smtClean="0"/>
              <a:t>13 </a:t>
            </a:r>
            <a:r>
              <a:rPr lang="ru-RU" b="1" dirty="0"/>
              <a:t>решений о прекращении действия </a:t>
            </a:r>
            <a:r>
              <a:rPr lang="ru-RU" b="1" dirty="0" smtClean="0"/>
              <a:t>выданных лицензий.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18" y="2516570"/>
            <a:ext cx="7450281" cy="352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81207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7636" y="240560"/>
            <a:ext cx="7847764" cy="563231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Нарушения в работе поднадзорных ядерно- и радиационно опасных объектов зафиксированные за 9 месяцев  2021 года.</a:t>
            </a:r>
          </a:p>
          <a:p>
            <a:pPr indent="452438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Атомные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станции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indent="452438" algn="just"/>
            <a:r>
              <a:rPr lang="ru-RU" b="1" dirty="0"/>
              <a:t>В отчётный период </a:t>
            </a:r>
            <a:r>
              <a:rPr lang="ru-RU" b="1" dirty="0">
                <a:solidFill>
                  <a:srgbClr val="C00000"/>
                </a:solidFill>
              </a:rPr>
              <a:t>произошло </a:t>
            </a:r>
            <a:r>
              <a:rPr lang="ru-RU" b="1" dirty="0" smtClean="0">
                <a:solidFill>
                  <a:srgbClr val="C00000"/>
                </a:solidFill>
              </a:rPr>
              <a:t> 10 нарушений </a:t>
            </a:r>
            <a:r>
              <a:rPr lang="ru-RU" b="1" dirty="0"/>
              <a:t>в работе блоков атомных станций, из них:	 </a:t>
            </a:r>
            <a:endParaRPr lang="ru-RU" b="1" dirty="0" smtClean="0"/>
          </a:p>
          <a:p>
            <a:pPr indent="452438" algn="just"/>
            <a:r>
              <a:rPr lang="ru-RU" sz="2000" b="1" dirty="0" smtClean="0">
                <a:solidFill>
                  <a:srgbClr val="002060"/>
                </a:solidFill>
              </a:rPr>
              <a:t>на </a:t>
            </a:r>
            <a:r>
              <a:rPr lang="ru-RU" sz="2000" b="1" dirty="0">
                <a:solidFill>
                  <a:srgbClr val="002060"/>
                </a:solidFill>
              </a:rPr>
              <a:t>Курской атомной станции - </a:t>
            </a:r>
            <a:r>
              <a:rPr lang="ru-RU" sz="2000" b="1" dirty="0" smtClean="0">
                <a:solidFill>
                  <a:srgbClr val="002060"/>
                </a:solidFill>
              </a:rPr>
              <a:t>4; </a:t>
            </a:r>
          </a:p>
          <a:p>
            <a:pPr indent="452438" algn="just"/>
            <a:r>
              <a:rPr lang="ru-RU" sz="2000" b="1" dirty="0" smtClean="0">
                <a:solidFill>
                  <a:srgbClr val="002060"/>
                </a:solidFill>
              </a:rPr>
              <a:t>на </a:t>
            </a:r>
            <a:r>
              <a:rPr lang="ru-RU" sz="2000" b="1" dirty="0">
                <a:solidFill>
                  <a:srgbClr val="002060"/>
                </a:solidFill>
              </a:rPr>
              <a:t>Ленинградской атомной станции (с учётом </a:t>
            </a:r>
            <a:r>
              <a:rPr lang="ru-RU" sz="2000" b="1" dirty="0" smtClean="0">
                <a:solidFill>
                  <a:srgbClr val="002060"/>
                </a:solidFill>
              </a:rPr>
              <a:t>ЛАЭС-2</a:t>
            </a:r>
            <a:r>
              <a:rPr lang="ru-RU" sz="2000" b="1" dirty="0">
                <a:solidFill>
                  <a:srgbClr val="002060"/>
                </a:solidFill>
              </a:rPr>
              <a:t>) - </a:t>
            </a:r>
            <a:r>
              <a:rPr lang="ru-RU" sz="2000" b="1" dirty="0" smtClean="0">
                <a:solidFill>
                  <a:srgbClr val="002060"/>
                </a:solidFill>
              </a:rPr>
              <a:t>5; </a:t>
            </a:r>
          </a:p>
          <a:p>
            <a:pPr indent="452438" algn="just"/>
            <a:r>
              <a:rPr lang="ru-RU" sz="2000" b="1" dirty="0" smtClean="0">
                <a:solidFill>
                  <a:srgbClr val="002060"/>
                </a:solidFill>
              </a:rPr>
              <a:t>на </a:t>
            </a:r>
            <a:r>
              <a:rPr lang="ru-RU" sz="2000" b="1" dirty="0">
                <a:solidFill>
                  <a:srgbClr val="002060"/>
                </a:solidFill>
              </a:rPr>
              <a:t>Смоленской атомной станции – </a:t>
            </a:r>
            <a:r>
              <a:rPr lang="ru-RU" sz="2000" b="1" dirty="0" smtClean="0">
                <a:solidFill>
                  <a:srgbClr val="002060"/>
                </a:solidFill>
              </a:rPr>
              <a:t>1. </a:t>
            </a:r>
          </a:p>
          <a:p>
            <a:pPr indent="452438" algn="just"/>
            <a:endParaRPr lang="ru-RU" b="1" dirty="0" smtClean="0"/>
          </a:p>
          <a:p>
            <a:pPr indent="452438" algn="just"/>
            <a:r>
              <a:rPr lang="ru-RU" b="1" dirty="0" smtClean="0"/>
              <a:t>По </a:t>
            </a:r>
            <a:r>
              <a:rPr lang="ru-RU" b="1" dirty="0"/>
              <a:t>сравнению с </a:t>
            </a:r>
            <a:r>
              <a:rPr lang="ru-RU" b="1" dirty="0" smtClean="0"/>
              <a:t> аналогичным периодом 2020 года </a:t>
            </a:r>
            <a:r>
              <a:rPr lang="ru-RU" b="1" dirty="0"/>
              <a:t>число нарушений в работе блоков АС  </a:t>
            </a:r>
            <a:r>
              <a:rPr lang="ru-RU" b="1" dirty="0" smtClean="0"/>
              <a:t>увеличилось на 1  </a:t>
            </a:r>
            <a:r>
              <a:rPr lang="ru-RU" b="1" dirty="0"/>
              <a:t>(на </a:t>
            </a:r>
            <a:r>
              <a:rPr lang="ru-RU" b="1" dirty="0" smtClean="0"/>
              <a:t>10</a:t>
            </a:r>
            <a:r>
              <a:rPr lang="ru-RU" b="1" dirty="0"/>
              <a:t>%). </a:t>
            </a:r>
            <a:endParaRPr lang="ru-RU" b="1" dirty="0" smtClean="0"/>
          </a:p>
          <a:p>
            <a:pPr indent="452438" algn="just"/>
            <a:r>
              <a:rPr lang="ru-RU" b="1" dirty="0" smtClean="0"/>
              <a:t>Со </a:t>
            </a:r>
            <a:r>
              <a:rPr lang="ru-RU" b="1" dirty="0"/>
              <a:t>стороны отделов инспекций ЯРБ на АЭС Управления в рамках постоянного государственного надзора был обеспечен контроль за работой комиссий по расследованию нарушений в работе АС: установленные нормами и правилами  процедуры и сроки проведения расследований нарушений соблюдались.</a:t>
            </a:r>
          </a:p>
          <a:p>
            <a:pPr indent="542925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Исследовательские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ядерные реакторы и установки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indent="452438" algn="just"/>
            <a:r>
              <a:rPr lang="ru-RU" b="1" dirty="0"/>
              <a:t>В отчетный период на поднадзорных объектах </a:t>
            </a:r>
            <a:r>
              <a:rPr lang="ru-RU" b="1" dirty="0" smtClean="0"/>
              <a:t>зафиксировано </a:t>
            </a:r>
            <a:r>
              <a:rPr lang="ru-RU" b="1" dirty="0" smtClean="0">
                <a:solidFill>
                  <a:srgbClr val="C00000"/>
                </a:solidFill>
              </a:rPr>
              <a:t>1 </a:t>
            </a:r>
            <a:r>
              <a:rPr lang="ru-RU" b="1" dirty="0">
                <a:solidFill>
                  <a:srgbClr val="C00000"/>
                </a:solidFill>
              </a:rPr>
              <a:t>происшествие </a:t>
            </a:r>
            <a:r>
              <a:rPr lang="ru-RU" b="1" dirty="0" smtClean="0"/>
              <a:t>в </a:t>
            </a:r>
            <a:r>
              <a:rPr lang="ru-RU" b="1" dirty="0"/>
              <a:t>НИЦ «Курчатовский институт» -ПИЯФ».</a:t>
            </a:r>
          </a:p>
        </p:txBody>
      </p:sp>
    </p:spTree>
    <p:extLst>
      <p:ext uri="{BB962C8B-B14F-4D97-AF65-F5344CB8AC3E}">
        <p14:creationId xmlns:p14="http://schemas.microsoft.com/office/powerpoint/2010/main" val="3904669706"/>
      </p:ext>
    </p:extLst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438400" cy="365125"/>
          </a:xfrm>
        </p:spPr>
        <p:txBody>
          <a:bodyPr/>
          <a:lstStyle/>
          <a:p>
            <a:fld id="{33D6E5A2-EC83-451F-A719-9AC1370DD5CF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0882" y="55397"/>
            <a:ext cx="8323118" cy="646330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indent="542925"/>
            <a:r>
              <a:rPr lang="ru-RU" sz="2000" b="1" i="1" dirty="0">
                <a:solidFill>
                  <a:srgbClr val="C00000"/>
                </a:solidFill>
              </a:rPr>
              <a:t>Объекты ядерного топливного цикла</a:t>
            </a:r>
          </a:p>
          <a:p>
            <a:pPr algn="just"/>
            <a:r>
              <a:rPr lang="ru-RU" b="1" dirty="0" smtClean="0"/>
              <a:t>	За 9 месяцев 2021 года на </a:t>
            </a:r>
            <a:r>
              <a:rPr lang="ru-RU" b="1" dirty="0"/>
              <a:t>поднадзорных объектах использования атомной энергии  </a:t>
            </a:r>
            <a:r>
              <a:rPr lang="ru-RU" b="1" dirty="0" smtClean="0"/>
              <a:t>нарушений </a:t>
            </a:r>
            <a:r>
              <a:rPr lang="ru-RU" b="1" dirty="0"/>
              <a:t>в работе не зафиксировано.</a:t>
            </a:r>
            <a:endParaRPr lang="ru-RU" b="1" dirty="0" smtClean="0"/>
          </a:p>
          <a:p>
            <a:pPr algn="ctr"/>
            <a:endParaRPr lang="ru-RU" sz="20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Ядерно-энергетические </a:t>
            </a:r>
            <a:r>
              <a:rPr lang="ru-RU" sz="2000" b="1" i="1" dirty="0">
                <a:solidFill>
                  <a:srgbClr val="C00000"/>
                </a:solidFill>
              </a:rPr>
              <a:t>установки судов и объекты их жизнеобеспечения</a:t>
            </a:r>
            <a:endParaRPr lang="ru-RU" sz="2000" b="1" dirty="0">
              <a:solidFill>
                <a:srgbClr val="C00000"/>
              </a:solidFill>
            </a:endParaRPr>
          </a:p>
          <a:p>
            <a:pPr indent="542925" algn="just"/>
            <a:r>
              <a:rPr lang="ru-RU" sz="2000" b="1" dirty="0"/>
              <a:t>На ядерных энергетических установках судов ФГУП «</a:t>
            </a:r>
            <a:r>
              <a:rPr lang="ru-RU" sz="2000" b="1" dirty="0" err="1"/>
              <a:t>Атомфлот</a:t>
            </a:r>
            <a:r>
              <a:rPr lang="ru-RU" sz="2000" b="1" dirty="0"/>
              <a:t>» </a:t>
            </a:r>
            <a:r>
              <a:rPr lang="ru-RU" sz="2000" b="1" dirty="0" smtClean="0"/>
              <a:t>за 9 месяцев 2021 года  </a:t>
            </a:r>
            <a:r>
              <a:rPr lang="ru-RU" sz="2000" b="1" dirty="0"/>
              <a:t>произошло </a:t>
            </a:r>
            <a:r>
              <a:rPr lang="ru-RU" sz="2000" b="1" dirty="0" smtClean="0"/>
              <a:t>13 нарушений </a:t>
            </a:r>
            <a:r>
              <a:rPr lang="ru-RU" sz="2000" b="1" dirty="0"/>
              <a:t>в </a:t>
            </a:r>
            <a:r>
              <a:rPr lang="ru-RU" sz="2000" b="1" dirty="0" smtClean="0"/>
              <a:t>работе (за 9 месяцев 2020 года было зафиксировано 50 нарушений). </a:t>
            </a:r>
            <a:r>
              <a:rPr lang="ru-RU" sz="2000" b="1" dirty="0"/>
              <a:t>По сравнению с </a:t>
            </a:r>
            <a:r>
              <a:rPr lang="ru-RU" sz="2000" b="1" dirty="0" smtClean="0"/>
              <a:t>аналогичным периодом  </a:t>
            </a:r>
            <a:r>
              <a:rPr lang="ru-RU" sz="2000" b="1" dirty="0"/>
              <a:t>количество нарушений в работе объектов использования атомной энергии ФГУП «</a:t>
            </a:r>
            <a:r>
              <a:rPr lang="ru-RU" sz="2000" b="1" dirty="0" err="1"/>
              <a:t>Атомфлот</a:t>
            </a:r>
            <a:r>
              <a:rPr lang="ru-RU" sz="2000" b="1" dirty="0"/>
              <a:t>» </a:t>
            </a:r>
            <a:r>
              <a:rPr lang="ru-RU" sz="2000" b="1" dirty="0" smtClean="0"/>
              <a:t>уменьшилось почти в 4 </a:t>
            </a:r>
            <a:r>
              <a:rPr lang="ru-RU" sz="2000" b="1" dirty="0"/>
              <a:t>раза.</a:t>
            </a:r>
          </a:p>
          <a:p>
            <a:pPr indent="542925" algn="just"/>
            <a:r>
              <a:rPr lang="ru-RU" sz="2000" b="1" dirty="0" smtClean="0"/>
              <a:t>Выбросов </a:t>
            </a:r>
            <a:r>
              <a:rPr lang="ru-RU" sz="2000" b="1" dirty="0"/>
              <a:t>и </a:t>
            </a:r>
            <a:r>
              <a:rPr lang="ru-RU" sz="2000" b="1" dirty="0" smtClean="0"/>
              <a:t>сбросов </a:t>
            </a:r>
            <a:r>
              <a:rPr lang="ru-RU" sz="2000" b="1" dirty="0"/>
              <a:t>радиоактивных </a:t>
            </a:r>
            <a:r>
              <a:rPr lang="ru-RU" sz="2000" b="1" dirty="0" smtClean="0"/>
              <a:t>продуктов в результате нарушений в работе - не </a:t>
            </a:r>
            <a:r>
              <a:rPr lang="ru-RU" sz="2000" b="1" dirty="0"/>
              <a:t>было. </a:t>
            </a:r>
            <a:endParaRPr lang="ru-RU" sz="2000" b="1" dirty="0" smtClean="0"/>
          </a:p>
          <a:p>
            <a:pPr indent="542925" algn="just"/>
            <a:endParaRPr lang="ru-RU" sz="2000" b="1" dirty="0"/>
          </a:p>
          <a:p>
            <a:pPr indent="542925" algn="just"/>
            <a:r>
              <a:rPr lang="ru-RU" sz="2000" b="1" dirty="0">
                <a:solidFill>
                  <a:srgbClr val="C00000"/>
                </a:solidFill>
              </a:rPr>
              <a:t>Радиационно-опасные объекты организаций </a:t>
            </a:r>
          </a:p>
          <a:p>
            <a:pPr indent="542925" algn="just"/>
            <a:r>
              <a:rPr lang="ru-RU" sz="2000" b="1" dirty="0"/>
              <a:t>В  работе РОО произошло </a:t>
            </a:r>
            <a:r>
              <a:rPr lang="ru-RU" sz="2000" b="1" dirty="0" smtClean="0"/>
              <a:t>4 </a:t>
            </a:r>
            <a:r>
              <a:rPr lang="ru-RU" sz="2000" b="1"/>
              <a:t>нерадиационных </a:t>
            </a:r>
            <a:r>
              <a:rPr lang="ru-RU" sz="2000" b="1" smtClean="0"/>
              <a:t>происшествия </a:t>
            </a:r>
            <a:r>
              <a:rPr lang="ru-RU" sz="2000" b="1" dirty="0"/>
              <a:t>класса П-2. Радиационного воздействия на персонал и радиоактивного загрязнения окружающей среды не было. </a:t>
            </a:r>
          </a:p>
          <a:p>
            <a:pPr indent="542925" algn="just"/>
            <a:endParaRPr lang="ru-RU" sz="20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070245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390" y="0"/>
            <a:ext cx="65962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95525" y="80102"/>
            <a:ext cx="9144000" cy="279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kumimoji="1" lang="ru-RU" sz="1350" b="1" dirty="0" smtClean="0">
                <a:solidFill>
                  <a:srgbClr val="9BBB59">
                    <a:lumMod val="50000"/>
                  </a:srgb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Северо-Европейское МТУ по надзору за ЯРБ Ростехнадзора</a:t>
            </a:r>
            <a:endParaRPr kumimoji="1" lang="ru-RU" sz="1350" b="1" cap="all" dirty="0">
              <a:solidFill>
                <a:srgbClr val="9BBB59">
                  <a:lumMod val="50000"/>
                </a:srgbClr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835077" y="692696"/>
            <a:ext cx="8064896" cy="792087"/>
            <a:chOff x="816" y="2304"/>
            <a:chExt cx="1440" cy="448"/>
          </a:xfrm>
        </p:grpSpPr>
        <p:sp>
          <p:nvSpPr>
            <p:cNvPr id="10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5740 w 1120"/>
                <a:gd name="T1" fmla="*/ 6 h 252"/>
                <a:gd name="T2" fmla="*/ 5715 w 1120"/>
                <a:gd name="T3" fmla="*/ 6 h 252"/>
                <a:gd name="T4" fmla="*/ 5632 w 1120"/>
                <a:gd name="T5" fmla="*/ 6 h 252"/>
                <a:gd name="T6" fmla="*/ 5505 w 1120"/>
                <a:gd name="T7" fmla="*/ 6 h 252"/>
                <a:gd name="T8" fmla="*/ 5322 w 1120"/>
                <a:gd name="T9" fmla="*/ 6 h 252"/>
                <a:gd name="T10" fmla="*/ 5086 w 1120"/>
                <a:gd name="T11" fmla="*/ 6 h 252"/>
                <a:gd name="T12" fmla="*/ 4811 w 1120"/>
                <a:gd name="T13" fmla="*/ 6 h 252"/>
                <a:gd name="T14" fmla="*/ 4489 w 1120"/>
                <a:gd name="T15" fmla="*/ 6 h 252"/>
                <a:gd name="T16" fmla="*/ 4126 w 1120"/>
                <a:gd name="T17" fmla="*/ 5 h 252"/>
                <a:gd name="T18" fmla="*/ 3743 w 1120"/>
                <a:gd name="T19" fmla="*/ 5 h 252"/>
                <a:gd name="T20" fmla="*/ 3311 w 1120"/>
                <a:gd name="T21" fmla="*/ 5 h 252"/>
                <a:gd name="T22" fmla="*/ 2843 w 1120"/>
                <a:gd name="T23" fmla="*/ 5 h 252"/>
                <a:gd name="T24" fmla="*/ 2385 w 1120"/>
                <a:gd name="T25" fmla="*/ 5 h 252"/>
                <a:gd name="T26" fmla="*/ 1964 w 1120"/>
                <a:gd name="T27" fmla="*/ 5 h 252"/>
                <a:gd name="T28" fmla="*/ 1577 w 1120"/>
                <a:gd name="T29" fmla="*/ 5 h 252"/>
                <a:gd name="T30" fmla="*/ 1220 w 1120"/>
                <a:gd name="T31" fmla="*/ 6 h 252"/>
                <a:gd name="T32" fmla="*/ 915 w 1120"/>
                <a:gd name="T33" fmla="*/ 6 h 252"/>
                <a:gd name="T34" fmla="*/ 650 w 1120"/>
                <a:gd name="T35" fmla="*/ 6 h 252"/>
                <a:gd name="T36" fmla="*/ 416 w 1120"/>
                <a:gd name="T37" fmla="*/ 6 h 252"/>
                <a:gd name="T38" fmla="*/ 237 w 1120"/>
                <a:gd name="T39" fmla="*/ 6 h 252"/>
                <a:gd name="T40" fmla="*/ 100 w 1120"/>
                <a:gd name="T41" fmla="*/ 6 h 252"/>
                <a:gd name="T42" fmla="*/ 29 w 1120"/>
                <a:gd name="T43" fmla="*/ 6 h 252"/>
                <a:gd name="T44" fmla="*/ 0 w 1120"/>
                <a:gd name="T45" fmla="*/ 6 h 252"/>
                <a:gd name="T46" fmla="*/ 0 w 1120"/>
                <a:gd name="T47" fmla="*/ 2 h 252"/>
                <a:gd name="T48" fmla="*/ 2867 w 1120"/>
                <a:gd name="T49" fmla="*/ 0 h 252"/>
                <a:gd name="T50" fmla="*/ 5740 w 1120"/>
                <a:gd name="T51" fmla="*/ 2 h 252"/>
                <a:gd name="T52" fmla="*/ 5740 w 1120"/>
                <a:gd name="T53" fmla="*/ 6 h 252"/>
                <a:gd name="T54" fmla="*/ 5740 w 1120"/>
                <a:gd name="T55" fmla="*/ 6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6C6C6C"/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  <a:tabLst>
                  <a:tab pos="449580" algn="l"/>
                </a:tabLst>
              </a:pPr>
              <a:endParaRPr lang="ru-RU" sz="1400" b="1" spc="-10" dirty="0" smtClean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  <a:tabLst>
                  <a:tab pos="449580" algn="l"/>
                </a:tabLst>
              </a:pPr>
              <a:r>
                <a:rPr lang="ru-RU" sz="1600" b="1" spc="-10" dirty="0" smtClean="0">
                  <a:solidFill>
                    <a:srgbClr val="00000A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Сравнительные данные числа происшествий (нарушений) в работе объектов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  <a:tabLst>
                  <a:tab pos="449580" algn="l"/>
                </a:tabLst>
              </a:pPr>
              <a:r>
                <a:rPr lang="ru-RU" sz="1600" b="1" spc="-10" dirty="0">
                  <a:solidFill>
                    <a:srgbClr val="00000A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з</a:t>
              </a:r>
              <a:r>
                <a:rPr lang="ru-RU" sz="1600" b="1" spc="-10" dirty="0" smtClean="0">
                  <a:solidFill>
                    <a:srgbClr val="00000A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а 9 месяцев 2019  г -  за 9 месяцев 2021 г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  <a:tabLst>
                  <a:tab pos="449580" algn="l"/>
                </a:tabLst>
              </a:pPr>
              <a:endParaRPr lang="ru-RU" sz="1400" dirty="0">
                <a:solidFill>
                  <a:srgbClr val="00000A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997275"/>
              </p:ext>
            </p:extLst>
          </p:nvPr>
        </p:nvGraphicFramePr>
        <p:xfrm>
          <a:off x="910831" y="1916832"/>
          <a:ext cx="7913387" cy="40259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16846">
                  <a:extLst>
                    <a:ext uri="{9D8B030D-6E8A-4147-A177-3AD203B41FA5}">
                      <a16:colId xmlns="" xmlns:a16="http://schemas.microsoft.com/office/drawing/2014/main" val="1237033399"/>
                    </a:ext>
                  </a:extLst>
                </a:gridCol>
                <a:gridCol w="1032181">
                  <a:extLst>
                    <a:ext uri="{9D8B030D-6E8A-4147-A177-3AD203B41FA5}">
                      <a16:colId xmlns="" xmlns:a16="http://schemas.microsoft.com/office/drawing/2014/main" val="958722465"/>
                    </a:ext>
                  </a:extLst>
                </a:gridCol>
                <a:gridCol w="1032181">
                  <a:extLst>
                    <a:ext uri="{9D8B030D-6E8A-4147-A177-3AD203B41FA5}">
                      <a16:colId xmlns="" xmlns:a16="http://schemas.microsoft.com/office/drawing/2014/main" val="2495347860"/>
                    </a:ext>
                  </a:extLst>
                </a:gridCol>
                <a:gridCol w="1032179">
                  <a:extLst>
                    <a:ext uri="{9D8B030D-6E8A-4147-A177-3AD203B41FA5}">
                      <a16:colId xmlns="" xmlns:a16="http://schemas.microsoft.com/office/drawing/2014/main" val="195377345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Число происшествий (нарушений) в работе ОИАЭ </a:t>
                      </a:r>
                      <a:endParaRPr kumimoji="0" lang="ru-RU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 м 2019</a:t>
                      </a:r>
                      <a:endParaRPr kumimoji="0" lang="ru-RU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 м 2020</a:t>
                      </a:r>
                      <a:endParaRPr kumimoji="0" lang="ru-RU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 м 2021</a:t>
                      </a:r>
                      <a:endParaRPr kumimoji="0" lang="ru-RU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3644"/>
                  </a:ext>
                </a:extLst>
              </a:tr>
              <a:tr h="605052"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Атомные станции</a:t>
                      </a:r>
                      <a:endParaRPr kumimoji="0" lang="ru-RU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13</a:t>
                      </a:r>
                      <a:endParaRPr lang="ru-RU" b="1" dirty="0"/>
                    </a:p>
                  </a:txBody>
                  <a:tcPr marL="6350" marR="63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</a:t>
                      </a:r>
                      <a:endParaRPr lang="ru-RU" b="1" dirty="0"/>
                    </a:p>
                  </a:txBody>
                  <a:tcPr marL="6350" marR="63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</a:t>
                      </a:r>
                      <a:endParaRPr lang="ru-RU" b="1" dirty="0"/>
                    </a:p>
                  </a:txBody>
                  <a:tcPr marL="6350" marR="63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8417775"/>
                  </a:ext>
                </a:extLst>
              </a:tr>
              <a:tr h="654627"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Исследовательские ядерные реакторы и </a:t>
                      </a:r>
                    </a:p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установки</a:t>
                      </a:r>
                      <a:endParaRPr kumimoji="0" lang="ru-RU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 marL="6350" marR="63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 marL="6350" marR="63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 marL="6350" marR="63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91150462"/>
                  </a:ext>
                </a:extLst>
              </a:tr>
              <a:tr h="654627"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Объекты ядерного топливного цикла</a:t>
                      </a:r>
                      <a:endParaRPr kumimoji="0" lang="ru-RU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 marL="6350" marR="63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 marL="6350" marR="63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 marL="6350" marR="63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75409"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Суда с ядерными установками</a:t>
                      </a:r>
                      <a:endParaRPr kumimoji="0" lang="ru-RU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</a:t>
                      </a:r>
                      <a:endParaRPr lang="ru-RU" b="1" dirty="0"/>
                    </a:p>
                  </a:txBody>
                  <a:tcPr marL="6350" marR="635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50</a:t>
                      </a:r>
                      <a:endParaRPr lang="ru-RU" b="1" dirty="0"/>
                    </a:p>
                  </a:txBody>
                  <a:tcPr marL="6350" marR="635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13</a:t>
                      </a:r>
                      <a:endParaRPr lang="ru-RU" b="1" dirty="0"/>
                    </a:p>
                  </a:txBody>
                  <a:tcPr marL="6350" marR="635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16131"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Радиационно опасные объекты </a:t>
                      </a:r>
                      <a:endParaRPr kumimoji="0" lang="ru-RU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 marL="6350" marR="63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</a:t>
                      </a:r>
                      <a:endParaRPr lang="ru-RU" b="1" dirty="0"/>
                    </a:p>
                  </a:txBody>
                  <a:tcPr marL="6350" marR="63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 marL="6350" marR="63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30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2878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74207" y="291401"/>
            <a:ext cx="7968342" cy="56784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2438" algn="just">
              <a:lnSpc>
                <a:spcPct val="150000"/>
              </a:lnSpc>
            </a:pPr>
            <a:r>
              <a:rPr lang="ru-RU" sz="2000" b="1" dirty="0" smtClean="0"/>
              <a:t>Анализ деятельности поднадзорных организаций и надзорной деятельности, осуществляемой Северо-Европейским МТУ по надзору за ЯРБ Ростехнадзора, в течение 9 месяцев 2021 года показывает,  что состояние обеспечения безопасности поднадзорных объектов использования атомной энергии, как в целом, так и по основным направлениям надзора - удовлетворительное.</a:t>
            </a:r>
          </a:p>
          <a:p>
            <a:pPr indent="542925" algn="just">
              <a:lnSpc>
                <a:spcPct val="150000"/>
              </a:lnSpc>
            </a:pPr>
            <a:r>
              <a:rPr lang="ru-RU" sz="2000" b="1" dirty="0" smtClean="0"/>
              <a:t>Ядерных и радиационных аварий, происшествий и других нарушений с выходом в окружающую среду радиоактивных веществ за отчетный период не было. По происшествиям (нарушениям в работе) на поднадзорных Управлению объектов использования атомной энергии проведены расследования и приняты корректирующие меры</a:t>
            </a:r>
            <a:r>
              <a:rPr lang="ru-RU" sz="2200" b="1" dirty="0" smtClean="0"/>
              <a:t>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3166595578"/>
      </p:ext>
    </p:extLst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03868" y="673635"/>
            <a:ext cx="7676939" cy="57861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2438" algn="just"/>
            <a:r>
              <a:rPr lang="ru-RU" sz="2200" dirty="0" smtClean="0"/>
              <a:t>Выполняя </a:t>
            </a:r>
            <a:r>
              <a:rPr lang="ru-RU" sz="2200" dirty="0"/>
              <a:t>возложенные </a:t>
            </a:r>
            <a:r>
              <a:rPr lang="ru-RU" sz="2200" dirty="0" smtClean="0"/>
              <a:t>задачи на Северо-Европейское МТУ по надзору за ЯРБ </a:t>
            </a:r>
            <a:r>
              <a:rPr lang="ru-RU" sz="2200" dirty="0" err="1" smtClean="0"/>
              <a:t>Ростехнадзора</a:t>
            </a:r>
            <a:r>
              <a:rPr lang="ru-RU" sz="2200" dirty="0" smtClean="0"/>
              <a:t> по предоставлению государственных услуг,  за 9 месяцев  2021 года  было выдано: </a:t>
            </a:r>
          </a:p>
          <a:p>
            <a:pPr indent="452438" algn="just"/>
            <a:endParaRPr lang="ru-RU" sz="22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97 лицензий </a:t>
            </a:r>
            <a:r>
              <a:rPr lang="ru-RU" sz="2200" dirty="0" smtClean="0"/>
              <a:t>на </a:t>
            </a:r>
            <a:r>
              <a:rPr lang="ru-RU" sz="2200" dirty="0"/>
              <a:t>различные виды деятельности в области использования атомной энергии. По результатам рассмотрения комплектов документов отказано в выдаче лицензий </a:t>
            </a:r>
            <a:r>
              <a:rPr lang="ru-RU" sz="2200" dirty="0" smtClean="0"/>
              <a:t>1 организации </a:t>
            </a:r>
            <a:r>
              <a:rPr lang="ru-RU" sz="2200" dirty="0"/>
              <a:t>- </a:t>
            </a:r>
            <a:r>
              <a:rPr lang="ru-RU" sz="2200" dirty="0" smtClean="0"/>
              <a:t>соискателю лицензии.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2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556 разрешений </a:t>
            </a:r>
            <a:r>
              <a:rPr lang="ru-RU" sz="2200" dirty="0" smtClean="0"/>
              <a:t>персоналу объектов использования атомной энергии на право ведения работ.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2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1 разрешение </a:t>
            </a:r>
            <a:r>
              <a:rPr lang="ru-RU" sz="2200" dirty="0" smtClean="0"/>
              <a:t>поднадзорным организациям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на выбросы и сбросы радиоактивных веществ </a:t>
            </a:r>
            <a:r>
              <a:rPr lang="ru-RU" sz="2200" dirty="0" smtClean="0"/>
              <a:t>в окружающую среду, имеющим ядерно- и радиационно опасные объекты </a:t>
            </a:r>
          </a:p>
          <a:p>
            <a:pPr algn="just"/>
            <a:endParaRPr lang="ru-RU" sz="22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02901131"/>
      </p:ext>
    </p:extLst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3845" y="352244"/>
            <a:ext cx="8312728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	В отчетном периоде 2021 года было переоформлено 36 лицензий в связи с изменением адреса юридического лица и внесено 17 изменений в условия действия выданных лицензий.</a:t>
            </a:r>
          </a:p>
          <a:p>
            <a:endParaRPr lang="ru-RU" dirty="0"/>
          </a:p>
          <a:p>
            <a:r>
              <a:rPr lang="ru-RU" dirty="0" smtClean="0"/>
              <a:t>	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sz="1400" dirty="0" smtClean="0"/>
              <a:t>		Сравнительные </a:t>
            </a:r>
            <a:r>
              <a:rPr lang="ru-RU" sz="1400" dirty="0"/>
              <a:t>данные приведены на </a:t>
            </a:r>
            <a:r>
              <a:rPr lang="ru-RU" sz="1400" dirty="0" smtClean="0"/>
              <a:t>следующем слайде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34251729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6191" y="154538"/>
            <a:ext cx="8094518" cy="51398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cs typeface="Arial" panose="020B0604020202020204" pitchFamily="34" charset="0"/>
              </a:rPr>
              <a:t>     </a:t>
            </a:r>
            <a:r>
              <a:rPr lang="ru-RU" b="1" dirty="0">
                <a:cs typeface="Arial" panose="020B0604020202020204" pitchFamily="34" charset="0"/>
              </a:rPr>
              <a:t>Основные направления работы Управления в 2021 году определялись планами </a:t>
            </a:r>
            <a:r>
              <a:rPr lang="ru-RU" b="1" dirty="0" err="1">
                <a:cs typeface="Arial" panose="020B0604020202020204" pitchFamily="34" charset="0"/>
              </a:rPr>
              <a:t>Ростехнадзора</a:t>
            </a:r>
            <a:r>
              <a:rPr lang="ru-RU" b="1" dirty="0">
                <a:cs typeface="Arial" panose="020B0604020202020204" pitchFamily="34" charset="0"/>
              </a:rPr>
              <a:t>  и ежегодным планом проведения плановых проверок юридических лиц на 2021 год.  </a:t>
            </a:r>
          </a:p>
          <a:p>
            <a:pPr algn="just"/>
            <a:r>
              <a:rPr lang="ru-RU" b="1" dirty="0">
                <a:cs typeface="Arial" panose="020B0604020202020204" pitchFamily="34" charset="0"/>
              </a:rPr>
              <a:t>   </a:t>
            </a:r>
          </a:p>
          <a:p>
            <a:pPr algn="just"/>
            <a:r>
              <a:rPr lang="ru-RU" b="1" dirty="0">
                <a:cs typeface="Arial" panose="020B0604020202020204" pitchFamily="34" charset="0"/>
              </a:rPr>
              <a:t> 	 Мероприятия, намеченные планами работ на отчетный период, выполнены: </a:t>
            </a:r>
          </a:p>
          <a:p>
            <a:pPr algn="just"/>
            <a:r>
              <a:rPr lang="ru-RU" b="1" dirty="0">
                <a:cs typeface="Arial" panose="020B0604020202020204" pitchFamily="34" charset="0"/>
              </a:rPr>
              <a:t>	- из 112 запланированных на 2021 год проверок – было организовано и проведено 79 плановых проверок поднадзорных организаций. </a:t>
            </a:r>
          </a:p>
          <a:p>
            <a:pPr algn="just"/>
            <a:r>
              <a:rPr lang="ru-RU" b="1" dirty="0">
                <a:cs typeface="Arial" panose="020B0604020202020204" pitchFamily="34" charset="0"/>
              </a:rPr>
              <a:t>   	</a:t>
            </a:r>
          </a:p>
          <a:p>
            <a:pPr algn="just"/>
            <a:r>
              <a:rPr lang="ru-RU" b="1" dirty="0">
                <a:cs typeface="Arial" panose="020B0604020202020204" pitchFamily="34" charset="0"/>
              </a:rPr>
              <a:t>	-   5  плановых проверок  в установленном порядке  были исключены из ежегодного плана в связи с прекращением деятельности проверяемой  организации в области использования атомной энергии;</a:t>
            </a:r>
          </a:p>
          <a:p>
            <a:pPr algn="just"/>
            <a:r>
              <a:rPr lang="ru-RU" b="1" dirty="0">
                <a:cs typeface="Arial" panose="020B0604020202020204" pitchFamily="34" charset="0"/>
              </a:rPr>
              <a:t>	</a:t>
            </a:r>
            <a:endParaRPr lang="ru-RU" b="1" dirty="0" smtClean="0"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prstClr val="black"/>
                </a:solidFill>
                <a:cs typeface="Arial" panose="020B0604020202020204" pitchFamily="34" charset="0"/>
              </a:rPr>
              <a:t>	</a:t>
            </a:r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  <a:cs typeface="Arial" panose="020B0604020202020204" pitchFamily="34" charset="0"/>
              </a:rPr>
              <a:t>-   1 плановая проверка была исключена из Ежегодного плана проведения плановых проверок юридических лиц на 2021 год в связи с обстоятельствами непреодолимой силы (в целях нераспространения новой </a:t>
            </a:r>
            <a:r>
              <a:rPr lang="ru-RU" b="1" dirty="0" err="1">
                <a:solidFill>
                  <a:prstClr val="black"/>
                </a:solidFill>
                <a:cs typeface="Arial" panose="020B0604020202020204" pitchFamily="34" charset="0"/>
              </a:rPr>
              <a:t>коронавирусной</a:t>
            </a:r>
            <a:r>
              <a:rPr lang="ru-RU" b="1" dirty="0">
                <a:solidFill>
                  <a:prstClr val="black"/>
                </a:solidFill>
                <a:cs typeface="Arial" panose="020B0604020202020204" pitchFamily="34" charset="0"/>
              </a:rPr>
              <a:t> инфекции (COVID-19)  и  защиты здоровья населения)</a:t>
            </a:r>
            <a:endParaRPr lang="ru-RU" b="1" dirty="0">
              <a:cs typeface="Arial" panose="020B0604020202020204" pitchFamily="34" charset="0"/>
            </a:endParaRPr>
          </a:p>
          <a:p>
            <a:pPr algn="just"/>
            <a:r>
              <a:rPr lang="ru-RU" sz="2200" b="1" dirty="0">
                <a:cs typeface="Arial" panose="020B0604020202020204" pitchFamily="34" charset="0"/>
              </a:rPr>
              <a:t>	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328148"/>
      </p:ext>
    </p:extLst>
  </p:cSld>
  <p:clrMapOvr>
    <a:masterClrMapping/>
  </p:clrMapOvr>
  <p:transition spd="slow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20</a:t>
            </a:fld>
            <a:endParaRPr lang="ru-RU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692642"/>
              </p:ext>
            </p:extLst>
          </p:nvPr>
        </p:nvGraphicFramePr>
        <p:xfrm>
          <a:off x="623456" y="2182091"/>
          <a:ext cx="8052954" cy="4156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86000" y="188641"/>
            <a:ext cx="545435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kumimoji="1" lang="ru-RU" b="1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Северо-Европейское МТУ по надзору за ЯРБ Ростехнадзора</a:t>
            </a:r>
            <a:endParaRPr kumimoji="1" lang="ru-RU" b="1" cap="all" dirty="0">
              <a:solidFill>
                <a:srgbClr val="9BBB59">
                  <a:lumMod val="50000"/>
                </a:srgbClr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gray">
          <a:xfrm>
            <a:off x="1163860" y="927662"/>
            <a:ext cx="7712349" cy="989170"/>
          </a:xfrm>
          <a:prstGeom prst="rect">
            <a:avLst/>
          </a:prstGeom>
          <a:gradFill rotWithShape="1">
            <a:gsLst>
              <a:gs pos="0">
                <a:srgbClr val="4F81BD">
                  <a:gamma/>
                  <a:tint val="57647"/>
                  <a:invGamma/>
                </a:srgb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rmAutofit/>
          </a:bodyPr>
          <a:lstStyle/>
          <a:p>
            <a:pPr algn="ctr">
              <a:defRPr/>
            </a:pPr>
            <a:r>
              <a:rPr lang="ru-RU" b="1" dirty="0"/>
              <a:t>Динамика изменения количественных показателей </a:t>
            </a:r>
            <a:r>
              <a:rPr lang="ru-RU" b="1" dirty="0" smtClean="0"/>
              <a:t>лицензионно-разрешительной </a:t>
            </a:r>
            <a:r>
              <a:rPr lang="ru-RU" b="1" dirty="0"/>
              <a:t>деятельности за </a:t>
            </a:r>
            <a:endParaRPr lang="ru-RU" b="1" dirty="0" smtClean="0"/>
          </a:p>
          <a:p>
            <a:pPr algn="ctr">
              <a:defRPr/>
            </a:pPr>
            <a:r>
              <a:rPr lang="ru-RU" b="1" dirty="0" smtClean="0"/>
              <a:t>периоды 9 месяцев 2019 г – 9 месяцев 2021 года</a:t>
            </a:r>
            <a:endParaRPr lang="en-US" b="1" kern="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25284"/>
      </p:ext>
    </p:extLst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69692"/>
            <a:ext cx="2133600" cy="365125"/>
          </a:xfrm>
        </p:spPr>
        <p:txBody>
          <a:bodyPr/>
          <a:lstStyle/>
          <a:p>
            <a:fld id="{33D6E5A2-EC83-451F-A719-9AC1370DD5CF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3433" y="140677"/>
            <a:ext cx="8109020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361950" algn="just">
              <a:lnSpc>
                <a:spcPct val="150000"/>
              </a:lnSpc>
            </a:pPr>
            <a:r>
              <a:rPr lang="ru-RU" sz="2200" b="1" dirty="0" smtClean="0"/>
              <a:t>В </a:t>
            </a:r>
            <a:r>
              <a:rPr lang="ru-RU" sz="2200" b="1" dirty="0"/>
              <a:t>заключении хочу </a:t>
            </a:r>
            <a:r>
              <a:rPr lang="ru-RU" sz="2200" b="1" dirty="0" smtClean="0"/>
              <a:t>сказать, что 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успешное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выполнение задач 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Управления по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обеспечению 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надзора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за ядерной и радиационной 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безопасностью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объектов использования атомной энергии невозможно без активного и ответственного подхода всех организаций и их работников к безусловному выполнению требований федеральных норм и правил по безопасности в области использования атомной 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энергии и условий действия лицензий.</a:t>
            </a:r>
            <a:endParaRPr lang="ru-RU" sz="2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48" y="4295660"/>
            <a:ext cx="4431206" cy="240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26496"/>
      </p:ext>
    </p:extLst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464" y="2462814"/>
            <a:ext cx="8964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БЛАГОДАРЮ ЗА ВНИМАНИЕ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5013176"/>
            <a:ext cx="53640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Руководитель</a:t>
            </a:r>
          </a:p>
          <a:p>
            <a:pPr algn="ctr"/>
            <a:r>
              <a:rPr lang="ru-RU" dirty="0" smtClean="0"/>
              <a:t>Перевощиков  Сергей Георгиевич </a:t>
            </a:r>
            <a:br>
              <a:rPr lang="ru-RU" dirty="0" smtClean="0"/>
            </a:br>
            <a:endParaRPr lang="ru-RU" dirty="0" smtClean="0"/>
          </a:p>
          <a:p>
            <a:pPr algn="ctr"/>
            <a:r>
              <a:rPr lang="ru-RU" dirty="0" smtClean="0"/>
              <a:t>г</a:t>
            </a:r>
            <a:r>
              <a:rPr lang="ru-RU" dirty="0"/>
              <a:t>. Санкт-Петербург, ул. </a:t>
            </a:r>
            <a:r>
              <a:rPr lang="ru-RU" dirty="0" smtClean="0"/>
              <a:t>Рентгена, 1, </a:t>
            </a:r>
          </a:p>
          <a:p>
            <a:pPr algn="ctr"/>
            <a:r>
              <a:rPr lang="ru-RU" dirty="0" smtClean="0"/>
              <a:t>тел</a:t>
            </a:r>
            <a:r>
              <a:rPr lang="ru-RU" dirty="0"/>
              <a:t>. (</a:t>
            </a:r>
            <a:r>
              <a:rPr lang="ru-RU" dirty="0" smtClean="0"/>
              <a:t>812)346-19-16; </a:t>
            </a:r>
            <a:r>
              <a:rPr lang="ru-RU" dirty="0"/>
              <a:t>эл.почта: </a:t>
            </a:r>
            <a:r>
              <a:rPr lang="ru-RU" dirty="0">
                <a:hlinkClick r:id="rId4"/>
              </a:rPr>
              <a:t>se-nrs@gosnadzor.ru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5122" name="Picture 2" descr="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01008"/>
            <a:ext cx="2409056" cy="298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390" y="0"/>
            <a:ext cx="65962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95525" y="80102"/>
            <a:ext cx="9144000" cy="279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kumimoji="1" lang="ru-RU" sz="1350" b="1" dirty="0" smtClean="0">
                <a:solidFill>
                  <a:srgbClr val="9BBB59">
                    <a:lumMod val="50000"/>
                  </a:srgb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Северо-Европейское МТУ по надзору за ЯРБ Ростехнадзора</a:t>
            </a:r>
            <a:endParaRPr kumimoji="1" lang="ru-RU" sz="1350" b="1" cap="all" dirty="0">
              <a:solidFill>
                <a:srgbClr val="9BBB59">
                  <a:lumMod val="50000"/>
                </a:srgbClr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1091045" y="487103"/>
            <a:ext cx="7242463" cy="482600"/>
            <a:chOff x="742" y="2304"/>
            <a:chExt cx="1529" cy="448"/>
          </a:xfrm>
        </p:grpSpPr>
        <p:sp>
          <p:nvSpPr>
            <p:cNvPr id="10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5740 w 1120"/>
                <a:gd name="T1" fmla="*/ 6 h 252"/>
                <a:gd name="T2" fmla="*/ 5715 w 1120"/>
                <a:gd name="T3" fmla="*/ 6 h 252"/>
                <a:gd name="T4" fmla="*/ 5632 w 1120"/>
                <a:gd name="T5" fmla="*/ 6 h 252"/>
                <a:gd name="T6" fmla="*/ 5505 w 1120"/>
                <a:gd name="T7" fmla="*/ 6 h 252"/>
                <a:gd name="T8" fmla="*/ 5322 w 1120"/>
                <a:gd name="T9" fmla="*/ 6 h 252"/>
                <a:gd name="T10" fmla="*/ 5086 w 1120"/>
                <a:gd name="T11" fmla="*/ 6 h 252"/>
                <a:gd name="T12" fmla="*/ 4811 w 1120"/>
                <a:gd name="T13" fmla="*/ 6 h 252"/>
                <a:gd name="T14" fmla="*/ 4489 w 1120"/>
                <a:gd name="T15" fmla="*/ 6 h 252"/>
                <a:gd name="T16" fmla="*/ 4126 w 1120"/>
                <a:gd name="T17" fmla="*/ 5 h 252"/>
                <a:gd name="T18" fmla="*/ 3743 w 1120"/>
                <a:gd name="T19" fmla="*/ 5 h 252"/>
                <a:gd name="T20" fmla="*/ 3311 w 1120"/>
                <a:gd name="T21" fmla="*/ 5 h 252"/>
                <a:gd name="T22" fmla="*/ 2843 w 1120"/>
                <a:gd name="T23" fmla="*/ 5 h 252"/>
                <a:gd name="T24" fmla="*/ 2385 w 1120"/>
                <a:gd name="T25" fmla="*/ 5 h 252"/>
                <a:gd name="T26" fmla="*/ 1964 w 1120"/>
                <a:gd name="T27" fmla="*/ 5 h 252"/>
                <a:gd name="T28" fmla="*/ 1577 w 1120"/>
                <a:gd name="T29" fmla="*/ 5 h 252"/>
                <a:gd name="T30" fmla="*/ 1220 w 1120"/>
                <a:gd name="T31" fmla="*/ 6 h 252"/>
                <a:gd name="T32" fmla="*/ 915 w 1120"/>
                <a:gd name="T33" fmla="*/ 6 h 252"/>
                <a:gd name="T34" fmla="*/ 650 w 1120"/>
                <a:gd name="T35" fmla="*/ 6 h 252"/>
                <a:gd name="T36" fmla="*/ 416 w 1120"/>
                <a:gd name="T37" fmla="*/ 6 h 252"/>
                <a:gd name="T38" fmla="*/ 237 w 1120"/>
                <a:gd name="T39" fmla="*/ 6 h 252"/>
                <a:gd name="T40" fmla="*/ 100 w 1120"/>
                <a:gd name="T41" fmla="*/ 6 h 252"/>
                <a:gd name="T42" fmla="*/ 29 w 1120"/>
                <a:gd name="T43" fmla="*/ 6 h 252"/>
                <a:gd name="T44" fmla="*/ 0 w 1120"/>
                <a:gd name="T45" fmla="*/ 6 h 252"/>
                <a:gd name="T46" fmla="*/ 0 w 1120"/>
                <a:gd name="T47" fmla="*/ 2 h 252"/>
                <a:gd name="T48" fmla="*/ 2867 w 1120"/>
                <a:gd name="T49" fmla="*/ 0 h 252"/>
                <a:gd name="T50" fmla="*/ 5740 w 1120"/>
                <a:gd name="T51" fmla="*/ 2 h 252"/>
                <a:gd name="T52" fmla="*/ 5740 w 1120"/>
                <a:gd name="T53" fmla="*/ 6 h 252"/>
                <a:gd name="T54" fmla="*/ 5740 w 1120"/>
                <a:gd name="T55" fmla="*/ 6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6C6C6C"/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gray">
            <a:xfrm>
              <a:off x="742" y="2304"/>
              <a:ext cx="1529" cy="393"/>
            </a:xfrm>
            <a:prstGeom prst="rect">
              <a:avLst/>
            </a:prstGeom>
            <a:gradFill rotWithShape="1">
              <a:gsLst>
                <a:gs pos="0">
                  <a:srgbClr val="4F81BD">
                    <a:gamma/>
                    <a:tint val="57647"/>
                    <a:invGamma/>
                  </a:srgb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b="1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Проверки, проведенные за 9 месяцев 2021 года</a:t>
              </a:r>
              <a:endParaRPr lang="en-US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430203702"/>
              </p:ext>
            </p:extLst>
          </p:nvPr>
        </p:nvGraphicFramePr>
        <p:xfrm>
          <a:off x="679706" y="1666945"/>
          <a:ext cx="8375638" cy="3390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809292" y="1666945"/>
            <a:ext cx="446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339752" y="3217722"/>
            <a:ext cx="446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036168" y="3587053"/>
            <a:ext cx="446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391321" y="2103896"/>
            <a:ext cx="446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355219" y="2288562"/>
            <a:ext cx="32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259633" y="5445096"/>
            <a:ext cx="6405764" cy="115416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effectLst>
            <a:outerShdw blurRad="876300" dist="23000" dir="5400000" rotWithShape="0">
              <a:schemeClr val="accent2">
                <a:lumMod val="40000"/>
                <a:lumOff val="60000"/>
                <a:alpha val="11000"/>
              </a:scheme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6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indent="3429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lvl="0" indent="450215" algn="ctr">
              <a:lnSpc>
                <a:spcPct val="115000"/>
              </a:lnSpc>
              <a:tabLst>
                <a:tab pos="449580" algn="l"/>
              </a:tabLst>
            </a:pPr>
            <a:r>
              <a:rPr lang="ru-RU" sz="2000" dirty="0">
                <a:solidFill>
                  <a:schemeClr val="bg1"/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При проведении </a:t>
            </a:r>
            <a:r>
              <a:rPr lang="ru-RU" sz="2000" dirty="0" smtClean="0">
                <a:solidFill>
                  <a:schemeClr val="bg1"/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проверок выявлено</a:t>
            </a:r>
            <a:endParaRPr lang="ru-RU" sz="2000" dirty="0">
              <a:latin typeface="Calibri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indent="450215" algn="ctr">
              <a:lnSpc>
                <a:spcPct val="115000"/>
              </a:lnSpc>
              <a:tabLst>
                <a:tab pos="449580" algn="l"/>
              </a:tabLst>
            </a:pPr>
            <a:r>
              <a:rPr lang="ru-RU" sz="2000" b="1" dirty="0" smtClean="0"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556 нарушений требований </a:t>
            </a:r>
            <a:r>
              <a:rPr lang="ru-RU" sz="2000" dirty="0" smtClean="0">
                <a:solidFill>
                  <a:schemeClr val="bg1"/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норм </a:t>
            </a:r>
            <a:r>
              <a:rPr lang="ru-RU" sz="2000" dirty="0">
                <a:solidFill>
                  <a:schemeClr val="bg1"/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и правил </a:t>
            </a:r>
            <a:endParaRPr lang="ru-RU" sz="2000" dirty="0" smtClean="0">
              <a:solidFill>
                <a:schemeClr val="bg1"/>
              </a:solidFill>
              <a:latin typeface="Calibri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indent="450215" algn="ctr">
              <a:lnSpc>
                <a:spcPct val="115000"/>
              </a:lnSpc>
              <a:tabLst>
                <a:tab pos="449580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в ОИАЭ и условий </a:t>
            </a:r>
            <a:r>
              <a:rPr lang="ru-RU" sz="2000" dirty="0">
                <a:solidFill>
                  <a:schemeClr val="bg1"/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действия </a:t>
            </a:r>
            <a:r>
              <a:rPr lang="ru-RU" sz="2000" dirty="0" smtClean="0">
                <a:solidFill>
                  <a:schemeClr val="bg1"/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лицензий. </a:t>
            </a:r>
            <a:endParaRPr lang="ru-RU" sz="2000" dirty="0">
              <a:solidFill>
                <a:schemeClr val="bg1"/>
              </a:solidFill>
              <a:latin typeface="Calibri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639866" y="1111827"/>
            <a:ext cx="3125038" cy="301337"/>
          </a:xfrm>
        </p:spPr>
        <p:txBody>
          <a:bodyPr/>
          <a:lstStyle/>
          <a:p>
            <a:pPr algn="l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Диаграмма № 1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9398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8213" y="0"/>
            <a:ext cx="8235158" cy="64633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На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диаграмме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представлены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 виды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проведенных за 9 месяцев  2021 года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проверок.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Как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видно из диаграммы, всего было проведено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1656 проверок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Основная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часть проверок – это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контрольные мероприятия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проведенные на особо опасных ядерных и радиационных объектах, в рамках режима постоянного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надзора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(перечень этих объектов утвержден Распоряжением Правительства Российской Федерации от 23 апреля 2012 года № 610-р) –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1475 проверок. 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Далее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это: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Плановые проверки –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Внеплановые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проверки при выполнении процедур лицензирования деятельности в области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использования атомной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энергии по заявлениям соискателей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лицензий и  регистрации предприятий 4-5 категории опасности –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Внеплановые инспекции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проверке выполнения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ранее выданных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предписаний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Внеплановые проверки по поручению ЦА Ростехнадзора-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Проверки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сооружении объектов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использования атомной энергии(по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стройнадзору)  -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584724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6972" y="633246"/>
            <a:ext cx="8042564" cy="3477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	В </a:t>
            </a:r>
            <a:r>
              <a:rPr lang="ru-RU" sz="2200" b="1" dirty="0"/>
              <a:t>результате проведенных </a:t>
            </a:r>
            <a:r>
              <a:rPr lang="ru-RU" sz="2200" b="1" dirty="0" smtClean="0"/>
              <a:t>за 9 месяцев 2021 года проверок </a:t>
            </a:r>
            <a:r>
              <a:rPr lang="ru-RU" sz="2200" b="1" dirty="0"/>
              <a:t>выявлено и предписано к устранению </a:t>
            </a:r>
            <a:r>
              <a:rPr lang="ru-RU" sz="2200" b="1" dirty="0" smtClean="0"/>
              <a:t>556 нарушений </a:t>
            </a:r>
            <a:r>
              <a:rPr lang="ru-RU" sz="2200" b="1" dirty="0"/>
              <a:t>требований норм и правил и условий действия лицензий.</a:t>
            </a:r>
          </a:p>
          <a:p>
            <a:pPr algn="just"/>
            <a:r>
              <a:rPr lang="ru-RU" sz="2200" b="1" dirty="0" smtClean="0"/>
              <a:t>	Наибольшее число нарушений выявлено при проведении проверок объектов капитального строительства  - 368.</a:t>
            </a:r>
            <a:endParaRPr lang="ru-RU" sz="2200" dirty="0" smtClean="0"/>
          </a:p>
          <a:p>
            <a:pPr algn="just"/>
            <a:r>
              <a:rPr lang="ru-RU" sz="2200" dirty="0" smtClean="0"/>
              <a:t>	</a:t>
            </a:r>
            <a:r>
              <a:rPr lang="ru-RU" sz="2200" b="1" dirty="0" smtClean="0"/>
              <a:t>На </a:t>
            </a:r>
            <a:r>
              <a:rPr lang="ru-RU" sz="2200" b="1" dirty="0"/>
              <a:t>следующей диаграмме </a:t>
            </a:r>
            <a:r>
              <a:rPr lang="ru-RU" sz="2200" b="1" dirty="0" smtClean="0"/>
              <a:t>2 </a:t>
            </a:r>
            <a:r>
              <a:rPr lang="ru-RU" sz="2200" b="1" dirty="0"/>
              <a:t>представлено распределение выявленных нарушений применительно к объектам и отдельным видам </a:t>
            </a:r>
            <a:r>
              <a:rPr lang="ru-RU" sz="2200" b="1" dirty="0" smtClean="0"/>
              <a:t>деятельности.</a:t>
            </a:r>
            <a:endParaRPr lang="ru-RU" sz="2200" b="1" dirty="0"/>
          </a:p>
          <a:p>
            <a:pPr algn="just"/>
            <a:endParaRPr lang="ru-RU" sz="2200" b="1" dirty="0"/>
          </a:p>
        </p:txBody>
      </p:sp>
      <p:pic>
        <p:nvPicPr>
          <p:cNvPr id="4" name="Picture 6" descr="Смоленская АЭС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44" y="4564628"/>
            <a:ext cx="3086101" cy="21528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BA75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Смоленская АЭС"/>
          <p:cNvPicPr>
            <a:picLocks noChangeAspect="1" noChangeArrowheads="1"/>
          </p:cNvPicPr>
          <p:nvPr/>
        </p:nvPicPr>
        <p:blipFill>
          <a:blip r:embed="rId3" cstate="email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483" y="4564628"/>
            <a:ext cx="2848434" cy="22010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BA75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501662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033848" y="975878"/>
            <a:ext cx="7580359" cy="864666"/>
            <a:chOff x="780" y="2247"/>
            <a:chExt cx="1710" cy="379"/>
          </a:xfrm>
        </p:grpSpPr>
        <p:sp>
          <p:nvSpPr>
            <p:cNvPr id="5" name="Freeform 4"/>
            <p:cNvSpPr>
              <a:spLocks/>
            </p:cNvSpPr>
            <p:nvPr/>
          </p:nvSpPr>
          <p:spPr bwMode="gray">
            <a:xfrm>
              <a:off x="996" y="2467"/>
              <a:ext cx="1270" cy="159"/>
            </a:xfrm>
            <a:custGeom>
              <a:avLst/>
              <a:gdLst>
                <a:gd name="T0" fmla="*/ 5740 w 1120"/>
                <a:gd name="T1" fmla="*/ 6 h 252"/>
                <a:gd name="T2" fmla="*/ 5715 w 1120"/>
                <a:gd name="T3" fmla="*/ 6 h 252"/>
                <a:gd name="T4" fmla="*/ 5632 w 1120"/>
                <a:gd name="T5" fmla="*/ 6 h 252"/>
                <a:gd name="T6" fmla="*/ 5505 w 1120"/>
                <a:gd name="T7" fmla="*/ 6 h 252"/>
                <a:gd name="T8" fmla="*/ 5322 w 1120"/>
                <a:gd name="T9" fmla="*/ 6 h 252"/>
                <a:gd name="T10" fmla="*/ 5086 w 1120"/>
                <a:gd name="T11" fmla="*/ 6 h 252"/>
                <a:gd name="T12" fmla="*/ 4811 w 1120"/>
                <a:gd name="T13" fmla="*/ 6 h 252"/>
                <a:gd name="T14" fmla="*/ 4489 w 1120"/>
                <a:gd name="T15" fmla="*/ 6 h 252"/>
                <a:gd name="T16" fmla="*/ 4126 w 1120"/>
                <a:gd name="T17" fmla="*/ 5 h 252"/>
                <a:gd name="T18" fmla="*/ 3743 w 1120"/>
                <a:gd name="T19" fmla="*/ 5 h 252"/>
                <a:gd name="T20" fmla="*/ 3311 w 1120"/>
                <a:gd name="T21" fmla="*/ 5 h 252"/>
                <a:gd name="T22" fmla="*/ 2843 w 1120"/>
                <a:gd name="T23" fmla="*/ 5 h 252"/>
                <a:gd name="T24" fmla="*/ 2385 w 1120"/>
                <a:gd name="T25" fmla="*/ 5 h 252"/>
                <a:gd name="T26" fmla="*/ 1964 w 1120"/>
                <a:gd name="T27" fmla="*/ 5 h 252"/>
                <a:gd name="T28" fmla="*/ 1577 w 1120"/>
                <a:gd name="T29" fmla="*/ 5 h 252"/>
                <a:gd name="T30" fmla="*/ 1220 w 1120"/>
                <a:gd name="T31" fmla="*/ 6 h 252"/>
                <a:gd name="T32" fmla="*/ 915 w 1120"/>
                <a:gd name="T33" fmla="*/ 6 h 252"/>
                <a:gd name="T34" fmla="*/ 650 w 1120"/>
                <a:gd name="T35" fmla="*/ 6 h 252"/>
                <a:gd name="T36" fmla="*/ 416 w 1120"/>
                <a:gd name="T37" fmla="*/ 6 h 252"/>
                <a:gd name="T38" fmla="*/ 237 w 1120"/>
                <a:gd name="T39" fmla="*/ 6 h 252"/>
                <a:gd name="T40" fmla="*/ 100 w 1120"/>
                <a:gd name="T41" fmla="*/ 6 h 252"/>
                <a:gd name="T42" fmla="*/ 29 w 1120"/>
                <a:gd name="T43" fmla="*/ 6 h 252"/>
                <a:gd name="T44" fmla="*/ 0 w 1120"/>
                <a:gd name="T45" fmla="*/ 6 h 252"/>
                <a:gd name="T46" fmla="*/ 0 w 1120"/>
                <a:gd name="T47" fmla="*/ 2 h 252"/>
                <a:gd name="T48" fmla="*/ 2867 w 1120"/>
                <a:gd name="T49" fmla="*/ 0 h 252"/>
                <a:gd name="T50" fmla="*/ 5740 w 1120"/>
                <a:gd name="T51" fmla="*/ 2 h 252"/>
                <a:gd name="T52" fmla="*/ 5740 w 1120"/>
                <a:gd name="T53" fmla="*/ 6 h 252"/>
                <a:gd name="T54" fmla="*/ 5740 w 1120"/>
                <a:gd name="T55" fmla="*/ 6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6C6C6C"/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gray">
            <a:xfrm>
              <a:off x="780" y="2247"/>
              <a:ext cx="1710" cy="284"/>
            </a:xfrm>
            <a:prstGeom prst="rect">
              <a:avLst/>
            </a:prstGeom>
            <a:gradFill rotWithShape="1">
              <a:gsLst>
                <a:gs pos="0">
                  <a:srgbClr val="4F81BD">
                    <a:gamma/>
                    <a:tint val="57647"/>
                    <a:invGamma/>
                  </a:srgb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700" b="1" dirty="0" smtClean="0">
                  <a:solidFill>
                    <a:schemeClr val="tx2">
                      <a:lumMod val="50000"/>
                    </a:schemeClr>
                  </a:solidFill>
                </a:rPr>
                <a:t>РЕЗУЛЬТАТЫ АНАЛИЗА НАРУШЕНИЙ, ВЫЯВЛЕННЫХ ЗА 9 МЕСЯЦЕВ 2021 ГОДА, </a:t>
              </a:r>
            </a:p>
            <a:p>
              <a:pPr algn="ctr">
                <a:defRPr/>
              </a:pPr>
              <a:r>
                <a:rPr lang="ru-RU" sz="1700" b="1" dirty="0" smtClean="0">
                  <a:solidFill>
                    <a:schemeClr val="tx2">
                      <a:lumMod val="50000"/>
                    </a:schemeClr>
                  </a:solidFill>
                </a:rPr>
                <a:t> ПРИМЕНИТЕЛЬНО К ОБЪЕКТАМ  И ОТДЕЛЬНЫМ ВИДАМ НАДЗОРА </a:t>
              </a:r>
              <a:endParaRPr lang="en-US" sz="17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Скругленный прямоугольник 5"/>
          <p:cNvSpPr/>
          <p:nvPr/>
        </p:nvSpPr>
        <p:spPr>
          <a:xfrm>
            <a:off x="794713" y="4458678"/>
            <a:ext cx="7321494" cy="443595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19099" tIns="0" rIns="219099" bIns="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/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2229508021"/>
              </p:ext>
            </p:extLst>
          </p:nvPr>
        </p:nvGraphicFramePr>
        <p:xfrm>
          <a:off x="600230" y="1840544"/>
          <a:ext cx="8408688" cy="409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390" y="0"/>
            <a:ext cx="65962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346349"/>
            <a:ext cx="727280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kumimoji="1" lang="ru-RU" b="1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Северо-Европейское МТУ по надзору за ЯРБ Ростехнадзора</a:t>
            </a:r>
            <a:endParaRPr kumimoji="1" lang="ru-RU" b="1" cap="all" dirty="0">
              <a:solidFill>
                <a:srgbClr val="9BBB59">
                  <a:lumMod val="50000"/>
                </a:srgbClr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5262" y="5938896"/>
            <a:ext cx="13644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Диаграмма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65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859" y="465073"/>
            <a:ext cx="7787208" cy="6244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СРАВНИТЕЛЬНЫЕ ПОКАЗАТЕЛИ НАДЗОРНОЙ ДЕЯТЕЛЬНОСТИ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9 месяцев  2019-2021  гг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306370"/>
              </p:ext>
            </p:extLst>
          </p:nvPr>
        </p:nvGraphicFramePr>
        <p:xfrm>
          <a:off x="997528" y="4405747"/>
          <a:ext cx="6515099" cy="1808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5217"/>
                <a:gridCol w="1163782"/>
                <a:gridCol w="1371600"/>
                <a:gridCol w="1714500"/>
              </a:tblGrid>
              <a:tr h="4154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 надзорной деятельности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 м 2019 г.</a:t>
                      </a:r>
                      <a:endParaRPr lang="ru-RU" sz="16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 м 2020 г.</a:t>
                      </a:r>
                      <a:endParaRPr lang="ru-RU" sz="16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 м 2021 г.</a:t>
                      </a:r>
                      <a:endParaRPr lang="ru-RU" sz="1600" dirty="0"/>
                    </a:p>
                  </a:txBody>
                  <a:tcPr marL="68580" marR="68580" marT="0" marB="0" anchor="ctr"/>
                </a:tc>
              </a:tr>
              <a:tr h="2531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Проведено 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проверок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1398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1256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1656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31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Выявлено нарушений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467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556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861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Из них, число проверок/выявлено нарушений при строительстве ОИАЭ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9/264</a:t>
                      </a:r>
                      <a:endParaRPr lang="ru-RU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4/68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7/368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6948264" y="6309320"/>
            <a:ext cx="1946176" cy="548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904713877"/>
              </p:ext>
            </p:extLst>
          </p:nvPr>
        </p:nvGraphicFramePr>
        <p:xfrm>
          <a:off x="904009" y="1309255"/>
          <a:ext cx="7772447" cy="2670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87624" y="123441"/>
            <a:ext cx="748883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kumimoji="1" lang="ru-RU" b="1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Северо-Европейское МТУ по надзору за ЯРБ Ростехнадзора</a:t>
            </a:r>
            <a:endParaRPr kumimoji="1" lang="ru-RU" b="1" cap="all" dirty="0">
              <a:solidFill>
                <a:srgbClr val="9BBB59">
                  <a:lumMod val="50000"/>
                </a:srgbClr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342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0391" y="496111"/>
            <a:ext cx="818096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tx2"/>
                </a:solidFill>
              </a:rPr>
              <a:t>К типовым </a:t>
            </a:r>
            <a:r>
              <a:rPr lang="ru-RU" sz="2000" b="1" dirty="0">
                <a:solidFill>
                  <a:schemeClr val="tx2"/>
                </a:solidFill>
              </a:rPr>
              <a:t>нарушениям обязательных требований при осуществлении </a:t>
            </a:r>
            <a:r>
              <a:rPr lang="ru-RU" sz="2000" b="1" dirty="0" smtClean="0">
                <a:solidFill>
                  <a:schemeClr val="tx2"/>
                </a:solidFill>
              </a:rPr>
              <a:t>надзора, </a:t>
            </a:r>
            <a:r>
              <a:rPr lang="ru-RU" sz="2000" b="1" dirty="0">
                <a:solidFill>
                  <a:schemeClr val="tx2"/>
                </a:solidFill>
              </a:rPr>
              <a:t>относятся: 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невыполнение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в установленный срок законного предписания федерального органа исполнительной власти, осуществляющего федеральный государственный надзор в области использования атомной энергии (статья 19.5 часть 17 КоАП);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/>
              <a:t>осуществление </a:t>
            </a:r>
            <a:r>
              <a:rPr lang="ru-RU" sz="2000" b="1" dirty="0"/>
              <a:t>предпринимательской деятельности с нарушением требований и условий, предусмотренных специальным разрешением (лицензией) (статья 14.1 часть 3 КоАП</a:t>
            </a:r>
            <a:r>
              <a:rPr lang="ru-RU" sz="2000" b="1" dirty="0" smtClean="0"/>
              <a:t>);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dirty="0" smtClean="0"/>
              <a:t>нарушения </a:t>
            </a:r>
            <a:r>
              <a:rPr lang="ru-RU" sz="2000" b="1" dirty="0"/>
              <a:t>требований условий действия лицензий в части информирования лицензирующего органа об изменениях в документах (например: изменения в структуре организации и самой Программы обеспечения качества), предоставленных на этапе получения </a:t>
            </a:r>
            <a:r>
              <a:rPr lang="ru-RU" sz="2000" b="1" dirty="0" smtClean="0"/>
              <a:t>лицензии;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47102942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9030" y="194553"/>
            <a:ext cx="822414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900" b="1" dirty="0" smtClean="0"/>
              <a:t>к наиболее типичным нарушениям </a:t>
            </a:r>
            <a:r>
              <a:rPr lang="ru-RU" sz="1900" b="1" dirty="0" err="1" smtClean="0"/>
              <a:t>ФНиП</a:t>
            </a:r>
            <a:r>
              <a:rPr lang="ru-RU" sz="1900" b="1" dirty="0" smtClean="0"/>
              <a:t> относятся нарушения «Требований к программам обеспечения качества для объектов использования атомной энергии», НП-090-11 в части соблюдения установленных требований к обеспечению качества выполнения разрешенных работ;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900" b="1" dirty="0" smtClean="0"/>
              <a:t>нарушения </a:t>
            </a:r>
            <a:r>
              <a:rPr lang="ru-RU" sz="1900" b="1" dirty="0"/>
              <a:t>обязательных требований </a:t>
            </a:r>
            <a:r>
              <a:rPr lang="ru-RU" sz="1900" b="1" dirty="0" smtClean="0"/>
              <a:t>законодательства, норм, правил и условий действия лицензий при сооружении объектов использования атомной энергии.</a:t>
            </a:r>
            <a:endParaRPr lang="ru-RU" sz="19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027" y="3795539"/>
            <a:ext cx="2474335" cy="24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3795539"/>
            <a:ext cx="3080039" cy="24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601783"/>
      </p:ext>
    </p:extLst>
  </p:cSld>
  <p:clrMapOvr>
    <a:masterClrMapping/>
  </p:clrMapOvr>
  <p:transition spd="slow"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9BB791A-2264-44DD-BA10-93318C807D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961</Words>
  <Application>Microsoft Office PowerPoint</Application>
  <PresentationFormat>Экран (4:3)</PresentationFormat>
  <Paragraphs>223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Training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СРАВНИТЕЛЬНЫЕ ПОКАЗАТЕЛИ НАДЗОРНОЙ ДЕЯТЕЛЬНОСТИ  за 9 месяцев  2019-2021  гг.</vt:lpstr>
      <vt:lpstr>Презентация PowerPoint</vt:lpstr>
      <vt:lpstr>Презентация PowerPoint</vt:lpstr>
      <vt:lpstr>Презентация PowerPoint</vt:lpstr>
      <vt:lpstr>СРАВНИТЕЛЬНЫЕ ПОКАЗАТЕЛИ АДМИНИСТРАТИВНЫХ МЕР  за 9 месяцев 2019 года - 9 месяцев 2021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2017-04-23T12:17:48Z</dcterms:created>
  <dcterms:modified xsi:type="dcterms:W3CDTF">2021-11-26T11:03:22Z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